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55" r:id="rId2"/>
    <p:sldMasterId id="2147483672" r:id="rId3"/>
    <p:sldMasterId id="2147483733" r:id="rId4"/>
  </p:sldMasterIdLst>
  <p:notesMasterIdLst>
    <p:notesMasterId r:id="rId48"/>
  </p:notesMasterIdLst>
  <p:handoutMasterIdLst>
    <p:handoutMasterId r:id="rId49"/>
  </p:handoutMasterIdLst>
  <p:sldIdLst>
    <p:sldId id="256" r:id="rId5"/>
    <p:sldId id="856" r:id="rId6"/>
    <p:sldId id="848" r:id="rId7"/>
    <p:sldId id="870" r:id="rId8"/>
    <p:sldId id="873" r:id="rId9"/>
    <p:sldId id="896" r:id="rId10"/>
    <p:sldId id="897" r:id="rId11"/>
    <p:sldId id="898" r:id="rId12"/>
    <p:sldId id="847" r:id="rId13"/>
    <p:sldId id="899" r:id="rId14"/>
    <p:sldId id="887" r:id="rId15"/>
    <p:sldId id="888" r:id="rId16"/>
    <p:sldId id="907" r:id="rId17"/>
    <p:sldId id="908" r:id="rId18"/>
    <p:sldId id="889" r:id="rId19"/>
    <p:sldId id="920" r:id="rId20"/>
    <p:sldId id="909" r:id="rId21"/>
    <p:sldId id="910" r:id="rId22"/>
    <p:sldId id="919" r:id="rId23"/>
    <p:sldId id="911" r:id="rId24"/>
    <p:sldId id="912" r:id="rId25"/>
    <p:sldId id="891" r:id="rId26"/>
    <p:sldId id="913" r:id="rId27"/>
    <p:sldId id="914" r:id="rId28"/>
    <p:sldId id="890" r:id="rId29"/>
    <p:sldId id="917" r:id="rId30"/>
    <p:sldId id="918" r:id="rId31"/>
    <p:sldId id="863" r:id="rId32"/>
    <p:sldId id="851" r:id="rId33"/>
    <p:sldId id="884" r:id="rId34"/>
    <p:sldId id="879" r:id="rId35"/>
    <p:sldId id="880" r:id="rId36"/>
    <p:sldId id="881" r:id="rId37"/>
    <p:sldId id="900" r:id="rId38"/>
    <p:sldId id="901" r:id="rId39"/>
    <p:sldId id="902" r:id="rId40"/>
    <p:sldId id="903" r:id="rId41"/>
    <p:sldId id="904" r:id="rId42"/>
    <p:sldId id="905" r:id="rId43"/>
    <p:sldId id="893" r:id="rId44"/>
    <p:sldId id="894" r:id="rId45"/>
    <p:sldId id="895" r:id="rId46"/>
    <p:sldId id="89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1AFE01-67A4-498C-934E-EED36EBDAC6B}">
          <p14:sldIdLst>
            <p14:sldId id="256"/>
            <p14:sldId id="856"/>
          </p14:sldIdLst>
        </p14:section>
        <p14:section name="Technical Aspect" id="{F77B90B9-FFDA-4374-B05A-48A17808D827}">
          <p14:sldIdLst>
            <p14:sldId id="848"/>
            <p14:sldId id="870"/>
            <p14:sldId id="873"/>
          </p14:sldIdLst>
        </p14:section>
        <p14:section name="Output" id="{BA6D01A2-791D-439A-9D5F-D0D8EE9D3BCC}">
          <p14:sldIdLst>
            <p14:sldId id="896"/>
            <p14:sldId id="897"/>
            <p14:sldId id="898"/>
            <p14:sldId id="847"/>
          </p14:sldIdLst>
        </p14:section>
        <p14:section name="Used Case" id="{C69091E4-91EB-4AEB-8867-9F582EF0680E}">
          <p14:sldIdLst>
            <p14:sldId id="899"/>
            <p14:sldId id="887"/>
            <p14:sldId id="888"/>
            <p14:sldId id="907"/>
            <p14:sldId id="908"/>
            <p14:sldId id="889"/>
            <p14:sldId id="920"/>
            <p14:sldId id="909"/>
            <p14:sldId id="910"/>
            <p14:sldId id="919"/>
            <p14:sldId id="911"/>
            <p14:sldId id="912"/>
            <p14:sldId id="891"/>
            <p14:sldId id="913"/>
            <p14:sldId id="914"/>
            <p14:sldId id="890"/>
            <p14:sldId id="917"/>
            <p14:sldId id="918"/>
            <p14:sldId id="863"/>
          </p14:sldIdLst>
        </p14:section>
        <p14:section name="Next Step" id="{04972172-B743-48B8-ACB1-197747279B47}">
          <p14:sldIdLst>
            <p14:sldId id="851"/>
            <p14:sldId id="884"/>
            <p14:sldId id="879"/>
            <p14:sldId id="880"/>
            <p14:sldId id="881"/>
            <p14:sldId id="900"/>
            <p14:sldId id="901"/>
            <p14:sldId id="902"/>
            <p14:sldId id="903"/>
            <p14:sldId id="904"/>
            <p14:sldId id="905"/>
            <p14:sldId id="893"/>
            <p14:sldId id="894"/>
            <p14:sldId id="895"/>
            <p14:sldId id="8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reena m saini" initials="sms" lastIdx="1" clrIdx="0">
    <p:extLst>
      <p:ext uri="{19B8F6BF-5375-455C-9EA6-DF929625EA0E}">
        <p15:presenceInfo xmlns:p15="http://schemas.microsoft.com/office/powerpoint/2012/main" userId="ee6ee0045d3a8fc2" providerId="Windows Live"/>
      </p:ext>
    </p:extLst>
  </p:cmAuthor>
  <p:cmAuthor id="2" name="Shaminee A/P Muniandy" initials="SAM" lastIdx="27" clrIdx="1">
    <p:extLst>
      <p:ext uri="{19B8F6BF-5375-455C-9EA6-DF929625EA0E}">
        <p15:presenceInfo xmlns:p15="http://schemas.microsoft.com/office/powerpoint/2012/main" userId="S-1-5-21-2678370429-2100893385-189920111-122632" providerId="AD"/>
      </p:ext>
    </p:extLst>
  </p:cmAuthor>
  <p:cmAuthor id="3" name="Chong Lee Fern" initials="CLF" lastIdx="6" clrIdx="2">
    <p:extLst>
      <p:ext uri="{19B8F6BF-5375-455C-9EA6-DF929625EA0E}">
        <p15:presenceInfo xmlns:p15="http://schemas.microsoft.com/office/powerpoint/2012/main" userId="S-1-5-21-286218870-1544232299-2546723674-2731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92"/>
    <a:srgbClr val="66FFFF"/>
    <a:srgbClr val="CCFFFF"/>
    <a:srgbClr val="FF9999"/>
    <a:srgbClr val="FF6600"/>
    <a:srgbClr val="FDFDE9"/>
    <a:srgbClr val="003399"/>
    <a:srgbClr val="0000FF"/>
    <a:srgbClr val="FEBC11"/>
    <a:srgbClr val="7A79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 autoAdjust="0"/>
    <p:restoredTop sz="92883" autoAdjust="0"/>
  </p:normalViewPr>
  <p:slideViewPr>
    <p:cSldViewPr snapToGrid="0">
      <p:cViewPr varScale="1">
        <p:scale>
          <a:sx n="68" d="100"/>
          <a:sy n="68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63C95C-5938-42C7-9042-0AF67C6D5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A2A6F-8775-4EAE-B839-5194D3FB18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D71DE-F680-4601-9899-070981DDE90A}" type="datetime1">
              <a:rPr lang="en-US" smtClean="0"/>
              <a:t>12/21/2021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79E1F-D01A-49E3-BE6C-A580295017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D54F08-07FF-4AF9-BF2F-172B2481EB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26C6F-0B5C-491A-8D81-D2A3D78DE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6005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8B033-709C-4D62-A96A-720EDA5E4A68}" type="datetime1">
              <a:rPr lang="en-US" smtClean="0"/>
              <a:t>12/21/2021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77FA9-22BC-4781-9704-149F5C479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92547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0377AE-3917-4233-89ED-899166A964EA}" type="datetime1">
              <a:rPr lang="en-US" smtClean="0"/>
              <a:t>12/21/2021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06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to different profiling – dependent 0/ 1</a:t>
            </a:r>
            <a:endParaRPr lang="en-US" dirty="0" smtClean="0"/>
          </a:p>
          <a:p>
            <a:r>
              <a:rPr lang="en-US" dirty="0" smtClean="0"/>
              <a:t>Dependent</a:t>
            </a:r>
            <a:r>
              <a:rPr lang="en-US" baseline="0" dirty="0" smtClean="0"/>
              <a:t> 1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11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to different profiling – dependent 0/ 1</a:t>
            </a:r>
            <a:endParaRPr lang="en-US" dirty="0" smtClean="0"/>
          </a:p>
          <a:p>
            <a:r>
              <a:rPr lang="en-US" dirty="0" smtClean="0"/>
              <a:t>Dependent</a:t>
            </a:r>
            <a:r>
              <a:rPr lang="en-US" baseline="0" dirty="0" smtClean="0"/>
              <a:t> 1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93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45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</a:t>
            </a:r>
            <a:r>
              <a:rPr lang="en-US" baseline="0" dirty="0" smtClean="0"/>
              <a:t> to different profiling – dependent 0/ 1</a:t>
            </a:r>
            <a:endParaRPr lang="en-US" dirty="0" smtClean="0"/>
          </a:p>
          <a:p>
            <a:r>
              <a:rPr lang="en-US" dirty="0" smtClean="0"/>
              <a:t>Dependent</a:t>
            </a:r>
            <a:r>
              <a:rPr lang="en-US" baseline="0" dirty="0" smtClean="0"/>
              <a:t> 1</a:t>
            </a:r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06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48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616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213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98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78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018B033-709C-4D62-A96A-720EDA5E4A68}" type="datetime1">
              <a:rPr lang="en-US" smtClean="0"/>
              <a:t>12/21/2021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9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67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06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101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0377AE-3917-4233-89ED-899166A964EA}" type="datetime1">
              <a:rPr lang="en-US" smtClean="0"/>
              <a:t>12/21/2021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62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0377AE-3917-4233-89ED-899166A964EA}" type="datetime1">
              <a:rPr lang="en-US" smtClean="0"/>
              <a:t>12/21/2021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554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50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68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06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90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018B033-709C-4D62-A96A-720EDA5E4A68}" type="datetime1">
              <a:rPr lang="en-US" smtClean="0"/>
              <a:t>12/21/2021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397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05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96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19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986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5887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94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73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7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 smtClean="0"/>
              <a:t>No match  = 928,041 (18.12%)</a:t>
            </a:r>
          </a:p>
          <a:p>
            <a:r>
              <a:rPr lang="en-MY" dirty="0" err="1" smtClean="0"/>
              <a:t>Smebb</a:t>
            </a:r>
            <a:r>
              <a:rPr lang="en-MY" dirty="0" smtClean="0"/>
              <a:t> = 253,070 (6.03%)</a:t>
            </a:r>
          </a:p>
          <a:p>
            <a:r>
              <a:rPr lang="en-MY" dirty="0" smtClean="0"/>
              <a:t>Others = 833,662 (19.87%)</a:t>
            </a:r>
            <a:endParaRPr lang="en-MY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1018B033-709C-4D62-A96A-720EDA5E4A68}" type="datetime1">
              <a:rPr lang="en-US" smtClean="0"/>
              <a:t>12/21/2021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85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96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24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48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34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77FA9-22BC-4781-9704-149F5C479A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6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B8A8D-C465-4DFD-BBD7-EEB303BB99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30A9E-4155-4E2D-9E90-1EB6F113E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E8EE-C50C-4083-823A-EA3B51F88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0C98A-8D4D-4026-AD27-A58D40CB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2FF66-84CA-46C3-A5D4-C251B9AB7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DEB2-8969-456C-A172-00A8EA304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65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59A17C-7FDC-C248-B4EA-749C40A0B4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4421" t="21526" r="19018" b="46188"/>
          <a:stretch/>
        </p:blipFill>
        <p:spPr>
          <a:xfrm>
            <a:off x="254000" y="5981662"/>
            <a:ext cx="2333737" cy="8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7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2400" b="1">
              <a:solidFill>
                <a:srgbClr val="F2F2F5"/>
              </a:solidFill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" y="2362200"/>
            <a:ext cx="2133600" cy="213360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657600" y="2362200"/>
            <a:ext cx="2133600" cy="213360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400800" y="2362200"/>
            <a:ext cx="2133600" cy="213360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144000" y="2362200"/>
            <a:ext cx="2133600" cy="213360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2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1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8368" y="1652016"/>
            <a:ext cx="6035040" cy="399897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31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346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209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95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240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240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240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2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7432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9624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9624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9624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7432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831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4800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9069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144000" y="16002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843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2170176"/>
            <a:ext cx="1694688" cy="30175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709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25952" y="2432304"/>
            <a:ext cx="1383792" cy="25054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042416" y="2432304"/>
            <a:ext cx="1383792" cy="25054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09216" y="2237232"/>
            <a:ext cx="1615440" cy="287731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8391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5511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9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1999488"/>
            <a:ext cx="2487168" cy="3322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3427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67840" y="1993392"/>
            <a:ext cx="4267200" cy="262737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252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92096" y="2036064"/>
            <a:ext cx="3517392" cy="217017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6326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14272" y="1969008"/>
            <a:ext cx="4346448" cy="24871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9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35024" y="1859280"/>
            <a:ext cx="4785360" cy="273710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371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1867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86256" y="2145792"/>
            <a:ext cx="1615440" cy="287731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098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1867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67968" y="2389632"/>
            <a:ext cx="1463040" cy="2590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645408" y="2389632"/>
            <a:ext cx="1463040" cy="2590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346960" y="2176272"/>
            <a:ext cx="1694688" cy="30175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526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1867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49552" y="1993392"/>
            <a:ext cx="2487168" cy="3322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661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1867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1"/>
            <a:ext cx="3632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37000" y="1752600"/>
            <a:ext cx="4318000" cy="26416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887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1867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1"/>
            <a:ext cx="3632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03376" y="1859280"/>
            <a:ext cx="4645152" cy="2657856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1346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74592" y="1627632"/>
            <a:ext cx="3803904" cy="216408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438400" y="3835400"/>
            <a:ext cx="457200" cy="81076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27248" y="3169920"/>
            <a:ext cx="1097280" cy="145084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70064" y="2889504"/>
            <a:ext cx="2590800" cy="160324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954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871472" y="2133600"/>
            <a:ext cx="2590800" cy="25908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343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1867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230880" y="2133600"/>
            <a:ext cx="5748528" cy="32308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41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848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7911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99781" y="1905000"/>
            <a:ext cx="6073019" cy="3403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4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70000" y="1803400"/>
            <a:ext cx="3888619" cy="34036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55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5913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7056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403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686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06500" y="2197100"/>
            <a:ext cx="2463800" cy="24638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32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SLIDE - w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>
                <a:solidFill>
                  <a:schemeClr val="accent2"/>
                </a:solidFill>
              </a:rPr>
              <a:t>your logo</a:t>
            </a:r>
            <a:endParaRPr lang="uk-UA" sz="1333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0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11887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168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835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028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36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3432629"/>
            <a:ext cx="12192000" cy="3425371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724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754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86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68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5728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700" y="1600200"/>
            <a:ext cx="12192000" cy="24384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2438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>
                <a:solidFill>
                  <a:schemeClr val="accent2"/>
                </a:solidFill>
              </a:rPr>
              <a:t>your logo</a:t>
            </a:r>
            <a:endParaRPr lang="uk-UA" sz="1333" b="1">
              <a:solidFill>
                <a:schemeClr val="accent2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2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902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9200" y="1737360"/>
            <a:ext cx="3657600" cy="36576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>
                <a:solidFill>
                  <a:schemeClr val="accent2"/>
                </a:solidFill>
              </a:rPr>
              <a:t>your logo</a:t>
            </a:r>
            <a:endParaRPr lang="uk-UA" sz="1333" b="1">
              <a:solidFill>
                <a:schemeClr val="accent2"/>
              </a:solidFill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2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435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15200" y="1737360"/>
            <a:ext cx="3657600" cy="36576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>
                <a:solidFill>
                  <a:schemeClr val="accent2"/>
                </a:solidFill>
              </a:rPr>
              <a:t>your logo</a:t>
            </a:r>
            <a:endParaRPr lang="uk-UA" sz="1333" b="1">
              <a:solidFill>
                <a:schemeClr val="accent2"/>
              </a:solidFill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2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556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28800" y="2133600"/>
            <a:ext cx="2590800" cy="25908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565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38400" y="1603248"/>
            <a:ext cx="3657600" cy="36576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027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267200" y="1600200"/>
            <a:ext cx="3657600" cy="36576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292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>
                <a:solidFill>
                  <a:schemeClr val="accent2"/>
                </a:solidFill>
              </a:rPr>
              <a:t>your logo</a:t>
            </a:r>
            <a:endParaRPr lang="uk-UA" sz="1333" b="1">
              <a:solidFill>
                <a:schemeClr val="accent2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9200" y="1600200"/>
            <a:ext cx="3657600" cy="3657600"/>
          </a:xfrm>
          <a:prstGeom prst="roundRect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6926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6128C8-2ACE-7549-A0A1-096DA4467E5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C000">
              <a:alpha val="7843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1867">
              <a:solidFill>
                <a:srgbClr val="0A091B"/>
              </a:solidFill>
              <a:cs typeface="Arial" panose="020B0604020202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B7DEB68-CC80-0942-A9C3-11CB4AA2B0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4988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688592" y="1725168"/>
            <a:ext cx="1804416" cy="180441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003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334768" y="1725168"/>
            <a:ext cx="1804416" cy="180441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483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937182" y="1937200"/>
            <a:ext cx="1676400" cy="1676400"/>
          </a:xfrm>
          <a:prstGeom prst="roundRect">
            <a:avLst/>
          </a:prstGeom>
          <a:ln w="25400">
            <a:solidFill>
              <a:schemeClr val="accent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578419" y="1937200"/>
            <a:ext cx="1676400" cy="1676400"/>
          </a:xfrm>
          <a:prstGeom prst="roundRect">
            <a:avLst/>
          </a:prstGeom>
          <a:ln w="25400">
            <a:solidFill>
              <a:schemeClr val="accent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2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463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035552" y="1755648"/>
            <a:ext cx="1633728" cy="1633728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522720" y="1755648"/>
            <a:ext cx="1633728" cy="1633728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50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200656" y="1810512"/>
            <a:ext cx="1633728" cy="1633728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279136" y="1810512"/>
            <a:ext cx="1633728" cy="1633728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351520" y="1810512"/>
            <a:ext cx="1633728" cy="1633728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252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225040" y="1956816"/>
            <a:ext cx="1060704" cy="106070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2225040" y="3986784"/>
            <a:ext cx="1060704" cy="106070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541008" y="1956816"/>
            <a:ext cx="1060704" cy="106070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541008" y="3987800"/>
            <a:ext cx="1060704" cy="106070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0471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240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240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240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2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7432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9624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9624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9624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8467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76800" y="2209800"/>
            <a:ext cx="2438400" cy="24384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035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76800" y="1383792"/>
            <a:ext cx="2438400" cy="24384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676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1383792"/>
            <a:ext cx="1219200" cy="12192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486400" y="3102864"/>
            <a:ext cx="1219200" cy="12192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486400" y="4821936"/>
            <a:ext cx="1219200" cy="12192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9041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94C7E-7A0D-AA44-BCAE-60E30A08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A2E8-EA40-3B42-89EB-872CE7695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7A061-A4EF-D64E-86A1-44E604FE5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9EF0D-7366-114F-A5BB-1A7A5554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7E3B9-FCF9-E649-890D-95390AFA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6361C-2CC0-6E4D-881D-3AC68D919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4E72-003D-3D49-BB12-1D246689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56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400" b="1">
              <a:solidFill>
                <a:schemeClr val="bg1"/>
              </a:solidFill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620000" y="2057400"/>
            <a:ext cx="2743200" cy="274320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2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13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400" b="1">
              <a:solidFill>
                <a:schemeClr val="bg1"/>
              </a:solidFill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4400" y="2362200"/>
            <a:ext cx="2133600" cy="213360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657600" y="2362200"/>
            <a:ext cx="2133600" cy="213360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400800" y="2362200"/>
            <a:ext cx="2133600" cy="213360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sp>
        <p:nvSpPr>
          <p:cNvPr id="2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144000" y="2362200"/>
            <a:ext cx="2133600" cy="213360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cxnSp>
        <p:nvCxnSpPr>
          <p:cNvPr id="27" name="Straight Connector 26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2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825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8368" y="1652016"/>
            <a:ext cx="6035040" cy="399897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98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114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35082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8766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471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240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240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240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2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7432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9624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9624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9624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7432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4241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4800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678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144000" y="1600200"/>
            <a:ext cx="3048000" cy="1828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591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2170176"/>
            <a:ext cx="1694688" cy="30175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2515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E799-0525-EF45-BC82-16DBA5A4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8C5111-68EA-614E-9193-AD48B72E8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0CFEA-F92B-D640-9883-73F3C6FE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E4C28-55B6-674D-8D82-D8DF7F7AF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DB076-8081-9C45-84AC-C9E68DB8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3F942-E9C7-294C-816B-1EB0B17CF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4E72-003D-3D49-BB12-1D246689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105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25952" y="2432304"/>
            <a:ext cx="1383792" cy="25054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042416" y="2432304"/>
            <a:ext cx="1383792" cy="250545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09216" y="2237232"/>
            <a:ext cx="1615440" cy="287731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271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6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1999488"/>
            <a:ext cx="2487168" cy="3322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8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67840" y="1993392"/>
            <a:ext cx="4267200" cy="262737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902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92096" y="2036064"/>
            <a:ext cx="3517392" cy="2170176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721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14272" y="1969008"/>
            <a:ext cx="4346448" cy="248716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135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35024" y="1859280"/>
            <a:ext cx="4785360" cy="2737104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3177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86256" y="2145792"/>
            <a:ext cx="1615440" cy="2877312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578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67968" y="2389632"/>
            <a:ext cx="1463040" cy="2590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645408" y="2389632"/>
            <a:ext cx="1463040" cy="25908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346960" y="2176272"/>
            <a:ext cx="1694688" cy="30175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8814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49552" y="1993392"/>
            <a:ext cx="2487168" cy="332232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055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1"/>
            <a:ext cx="3632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37000" y="1752600"/>
            <a:ext cx="4318000" cy="26416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9187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5269C-33ED-854E-9D31-049FE19B2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B8507-DC2F-1F49-A307-FBC8550F6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0FB01-308B-5244-AF15-49DF7362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017EB-27E4-5649-A3D6-9FED68FE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D6D9D-3EC6-5140-9E10-A53CDC536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4E72-003D-3D49-BB12-1D246689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088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1"/>
            <a:ext cx="3632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03376" y="1859280"/>
            <a:ext cx="4645152" cy="2657856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870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74592" y="1627632"/>
            <a:ext cx="3803904" cy="216408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438400" y="3835400"/>
            <a:ext cx="457200" cy="81076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27248" y="3169920"/>
            <a:ext cx="1097280" cy="145084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70064" y="2889504"/>
            <a:ext cx="2590800" cy="1603248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180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871472" y="2133600"/>
            <a:ext cx="2590800" cy="2590800"/>
          </a:xfrm>
          <a:prstGeom prst="round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7367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230880" y="2133600"/>
            <a:ext cx="5748528" cy="323088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9942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17848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0471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99781" y="1905000"/>
            <a:ext cx="6073019" cy="3403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5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70000" y="1803400"/>
            <a:ext cx="3888619" cy="3403600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uk-UA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‹#›</a:t>
            </a:fld>
            <a:endParaRPr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63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5913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7056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838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279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206500" y="2197100"/>
            <a:ext cx="2463800" cy="24638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5100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F10CA7-5666-F94F-84F7-09B2993BE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EF555B-0AFD-054C-A27E-DD8A147AF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F6A01-053A-6D4F-AF2C-74BA925F5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D9C9-82E3-5847-A323-FF6E046E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77DD-9CE8-DE4D-826C-43811A4E5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84E72-003D-3D49-BB12-1D246689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0782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159A17C-7FDC-C248-B4EA-749C40A0B4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4421" t="21526" r="19018" b="46188"/>
          <a:stretch/>
        </p:blipFill>
        <p:spPr>
          <a:xfrm>
            <a:off x="254000" y="5981662"/>
            <a:ext cx="2333737" cy="8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55118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69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1867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/>
              <a:t>‹#›</a:t>
            </a:fld>
            <a:endParaRPr lang="en-US">
              <a:solidFill>
                <a:srgbClr val="C0C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45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1867">
              <a:solidFill>
                <a:srgbClr val="0A091B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 SLIDE - w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en-US" sz="1867" b="1">
                <a:solidFill>
                  <a:srgbClr val="C0C0C8"/>
                </a:solidFill>
              </a:rPr>
              <a:t>your logo</a:t>
            </a:r>
            <a:endParaRPr lang="uk-UA" sz="1333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/>
              <a:t>‹#›</a:t>
            </a:fld>
            <a:endParaRPr lang="en-US">
              <a:solidFill>
                <a:srgbClr val="C0C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89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GHT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111887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74168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/>
              <a:t>‹#›</a:t>
            </a:fld>
            <a:endParaRPr lang="en-US">
              <a:solidFill>
                <a:srgbClr val="C0C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8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5114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23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3432629"/>
            <a:ext cx="12192000" cy="3425371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2848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1867">
              <a:solidFill>
                <a:srgbClr val="0A091B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DEC0-008B-462C-92F3-5C1061901C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4635649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6653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516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G-SLIDE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2700" y="1600200"/>
            <a:ext cx="12192000" cy="24384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1867">
              <a:solidFill>
                <a:srgbClr val="0A091B"/>
              </a:solidFill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24384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en-US" sz="1867" b="1">
                <a:solidFill>
                  <a:srgbClr val="C0C0C8"/>
                </a:solidFill>
              </a:rPr>
              <a:t>your logo</a:t>
            </a:r>
            <a:endParaRPr lang="uk-UA" sz="1333" b="1">
              <a:solidFill>
                <a:srgbClr val="C0C0C8"/>
              </a:solidFill>
            </a:endParaRP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2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5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9200" y="1737360"/>
            <a:ext cx="3657600" cy="36576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en-US" sz="1867" b="1">
                <a:solidFill>
                  <a:srgbClr val="C0C0C8"/>
                </a:solidFill>
              </a:rPr>
              <a:t>your logo</a:t>
            </a:r>
            <a:endParaRPr lang="uk-UA" sz="1333" b="1">
              <a:solidFill>
                <a:srgbClr val="C0C0C8"/>
              </a:solidFill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2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8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7315200" y="1737360"/>
            <a:ext cx="3657600" cy="36576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en-US" sz="1867" b="1">
                <a:solidFill>
                  <a:srgbClr val="C0C0C8"/>
                </a:solidFill>
              </a:rPr>
              <a:t>your logo</a:t>
            </a:r>
            <a:endParaRPr lang="uk-UA" sz="1333" b="1">
              <a:solidFill>
                <a:srgbClr val="C0C0C8"/>
              </a:solidFill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2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33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28800" y="2133600"/>
            <a:ext cx="2590800" cy="25908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943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438400" y="1603248"/>
            <a:ext cx="3657600" cy="36576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310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267200" y="1600200"/>
            <a:ext cx="3657600" cy="3657600"/>
          </a:xfrm>
          <a:prstGeom prst="ellipse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740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en-US" sz="1867" b="1">
                <a:solidFill>
                  <a:srgbClr val="C0C0C8"/>
                </a:solidFill>
              </a:rPr>
              <a:t>your logo</a:t>
            </a:r>
            <a:endParaRPr lang="uk-UA" sz="1333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1219200" y="1600200"/>
            <a:ext cx="3657600" cy="3657600"/>
          </a:xfrm>
          <a:prstGeom prst="roundRect">
            <a:avLst/>
          </a:prstGeom>
          <a:ln w="38100">
            <a:solidFill>
              <a:schemeClr val="accent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091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688592" y="1725168"/>
            <a:ext cx="1804416" cy="180441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6786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2119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4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9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/>
          <p:cNvSpPr/>
          <p:nvPr>
            <p:custDataLst>
              <p:tags r:id="rId3"/>
            </p:custDataLst>
          </p:nvPr>
        </p:nvSpPr>
        <p:spPr>
          <a:xfrm>
            <a:off x="1" y="0"/>
            <a:ext cx="211667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/>
            <a:endParaRPr lang="en-US" sz="1800" b="1" i="0" baseline="0" dirty="0">
              <a:latin typeface="Trebuchet MS" panose="020B0603020202020204" pitchFamily="34" charset="0"/>
              <a:ea typeface="ＭＳ Ｐゴシック" panose="020B0600070205080204" pitchFamily="34" charset="-128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35533" y="641813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100" i="1"/>
            </a:lvl1pPr>
          </a:lstStyle>
          <a:p>
            <a:fld id="{B7DB065A-CDD1-4025-8661-56F8B8F2687C}" type="slidenum">
              <a:rPr lang="en-MY" smtClean="0"/>
              <a:t>‹#›</a:t>
            </a:fld>
            <a:endParaRPr lang="en-MY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8026" y="224994"/>
            <a:ext cx="9508527" cy="8082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1">
                <a:latin typeface="Trebuchet MS" panose="020B0603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32592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334768" y="1725168"/>
            <a:ext cx="1804416" cy="1804416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55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937182" y="1937200"/>
            <a:ext cx="1676400" cy="1676400"/>
          </a:xfrm>
          <a:prstGeom prst="roundRect">
            <a:avLst/>
          </a:prstGeom>
          <a:ln w="25400">
            <a:solidFill>
              <a:schemeClr val="accent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578419" y="1937200"/>
            <a:ext cx="1676400" cy="1676400"/>
          </a:xfrm>
          <a:prstGeom prst="roundRect">
            <a:avLst/>
          </a:prstGeom>
          <a:ln w="25400">
            <a:solidFill>
              <a:schemeClr val="accent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2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86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035552" y="1755648"/>
            <a:ext cx="1633728" cy="1633728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522720" y="1755648"/>
            <a:ext cx="1633728" cy="1633728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227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200656" y="1810512"/>
            <a:ext cx="1633728" cy="1633728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279136" y="1810512"/>
            <a:ext cx="1633728" cy="1633728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8351520" y="1810512"/>
            <a:ext cx="1633728" cy="1633728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430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225040" y="1956816"/>
            <a:ext cx="1060704" cy="106070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2225040" y="3986784"/>
            <a:ext cx="1060704" cy="106070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541008" y="1956816"/>
            <a:ext cx="1060704" cy="106070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541008" y="3987800"/>
            <a:ext cx="1060704" cy="1060704"/>
          </a:xfrm>
          <a:prstGeom prst="roundRect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29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2" grpId="0" animBg="1"/>
      <p:bldP spid="13" grpId="0" animBg="1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240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240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240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2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7432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962400" y="16032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962400" y="28224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962400" y="4041648"/>
            <a:ext cx="1219200" cy="1219200"/>
          </a:xfrm>
          <a:prstGeom prst="rect">
            <a:avLst/>
          </a:prstGeom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6081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76800" y="2209800"/>
            <a:ext cx="2438400" cy="24384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8674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876800" y="1383792"/>
            <a:ext cx="2438400" cy="24384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469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5486400" y="1383792"/>
            <a:ext cx="1219200" cy="12192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486400" y="3102864"/>
            <a:ext cx="1219200" cy="12192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486400" y="4821936"/>
            <a:ext cx="1219200" cy="1219200"/>
          </a:xfrm>
          <a:prstGeom prst="ellipse">
            <a:avLst/>
          </a:prstGeom>
          <a:ln w="38100">
            <a:solidFill>
              <a:schemeClr val="bg1"/>
            </a:solidFill>
          </a:ln>
          <a:effectLst/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uk-UA" sz="2400" b="1">
              <a:solidFill>
                <a:srgbClr val="F2F2F5"/>
              </a:solidFill>
            </a:endParaRPr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620000" y="2057400"/>
            <a:ext cx="2743200" cy="2743200"/>
          </a:xfrm>
          <a:prstGeom prst="ellipse">
            <a:avLst/>
          </a:prstGeom>
          <a:ln>
            <a:solidFill>
              <a:schemeClr val="bg1"/>
            </a:solidFill>
          </a:ln>
          <a:effectLst/>
        </p:spPr>
        <p:txBody>
          <a:bodyPr/>
          <a:lstStyle>
            <a:lvl1pPr>
              <a:defRPr sz="1333">
                <a:solidFill>
                  <a:schemeClr val="bg1"/>
                </a:solidFill>
              </a:defRPr>
            </a:lvl1pPr>
          </a:lstStyle>
          <a:p>
            <a:endParaRPr lang="uk-UA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27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/>
              <a:t>‹#›</a:t>
            </a:fld>
            <a:endParaRPr>
              <a:solidFill>
                <a:srgbClr val="C0C0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99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30.xml"/><Relationship Id="rId34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51.xml"/><Relationship Id="rId47" Type="http://schemas.openxmlformats.org/officeDocument/2006/relationships/slideLayout" Target="../slideLayouts/slideLayout56.xml"/><Relationship Id="rId50" Type="http://schemas.openxmlformats.org/officeDocument/2006/relationships/slideLayout" Target="../slideLayouts/slideLayout59.xml"/><Relationship Id="rId55" Type="http://schemas.openxmlformats.org/officeDocument/2006/relationships/slideLayout" Target="../slideLayouts/slideLayout64.xml"/><Relationship Id="rId63" Type="http://schemas.openxmlformats.org/officeDocument/2006/relationships/image" Target="../media/image4.svg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41.xml"/><Relationship Id="rId37" Type="http://schemas.openxmlformats.org/officeDocument/2006/relationships/slideLayout" Target="../slideLayouts/slideLayout46.xml"/><Relationship Id="rId40" Type="http://schemas.openxmlformats.org/officeDocument/2006/relationships/slideLayout" Target="../slideLayouts/slideLayout49.xml"/><Relationship Id="rId45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62.xml"/><Relationship Id="rId58" Type="http://schemas.openxmlformats.org/officeDocument/2006/relationships/slideLayout" Target="../slideLayouts/slideLayout67.xml"/><Relationship Id="rId5" Type="http://schemas.openxmlformats.org/officeDocument/2006/relationships/slideLayout" Target="../slideLayouts/slideLayout14.xml"/><Relationship Id="rId61" Type="http://schemas.openxmlformats.org/officeDocument/2006/relationships/theme" Target="../theme/theme3.xml"/><Relationship Id="rId1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6.xml"/><Relationship Id="rId30" Type="http://schemas.openxmlformats.org/officeDocument/2006/relationships/slideLayout" Target="../slideLayouts/slideLayout39.xml"/><Relationship Id="rId35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52.xml"/><Relationship Id="rId48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65.xml"/><Relationship Id="rId8" Type="http://schemas.openxmlformats.org/officeDocument/2006/relationships/slideLayout" Target="../slideLayouts/slideLayout17.xml"/><Relationship Id="rId51" Type="http://schemas.openxmlformats.org/officeDocument/2006/relationships/slideLayout" Target="../slideLayouts/slideLayout60.xml"/><Relationship Id="rId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42.xml"/><Relationship Id="rId38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55.xml"/><Relationship Id="rId59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50.xml"/><Relationship Id="rId54" Type="http://schemas.openxmlformats.org/officeDocument/2006/relationships/slideLayout" Target="../slideLayouts/slideLayout63.xml"/><Relationship Id="rId6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45.xml"/><Relationship Id="rId49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slideLayout" Target="../slideLayouts/slideLayout95.xml"/><Relationship Id="rId39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103.xml"/><Relationship Id="rId42" Type="http://schemas.openxmlformats.org/officeDocument/2006/relationships/slideLayout" Target="../slideLayouts/slideLayout111.xml"/><Relationship Id="rId47" Type="http://schemas.openxmlformats.org/officeDocument/2006/relationships/slideLayout" Target="../slideLayouts/slideLayout116.xml"/><Relationship Id="rId50" Type="http://schemas.openxmlformats.org/officeDocument/2006/relationships/slideLayout" Target="../slideLayouts/slideLayout119.xml"/><Relationship Id="rId55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9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6.xml"/><Relationship Id="rId40" Type="http://schemas.openxmlformats.org/officeDocument/2006/relationships/slideLayout" Target="../slideLayouts/slideLayout109.xml"/><Relationship Id="rId45" Type="http://schemas.openxmlformats.org/officeDocument/2006/relationships/slideLayout" Target="../slideLayouts/slideLayout114.xml"/><Relationship Id="rId53" Type="http://schemas.openxmlformats.org/officeDocument/2006/relationships/slideLayout" Target="../slideLayouts/slideLayout122.xml"/><Relationship Id="rId58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74.xml"/><Relationship Id="rId61" Type="http://schemas.openxmlformats.org/officeDocument/2006/relationships/image" Target="../media/image4.png"/><Relationship Id="rId1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4.xml"/><Relationship Id="rId43" Type="http://schemas.openxmlformats.org/officeDocument/2006/relationships/slideLayout" Target="../slideLayouts/slideLayout112.xml"/><Relationship Id="rId48" Type="http://schemas.openxmlformats.org/officeDocument/2006/relationships/slideLayout" Target="../slideLayouts/slideLayout117.xml"/><Relationship Id="rId56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77.xml"/><Relationship Id="rId51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02.xml"/><Relationship Id="rId38" Type="http://schemas.openxmlformats.org/officeDocument/2006/relationships/slideLayout" Target="../slideLayouts/slideLayout107.xml"/><Relationship Id="rId46" Type="http://schemas.openxmlformats.org/officeDocument/2006/relationships/slideLayout" Target="../slideLayouts/slideLayout115.xml"/><Relationship Id="rId59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9.xml"/><Relationship Id="rId41" Type="http://schemas.openxmlformats.org/officeDocument/2006/relationships/slideLayout" Target="../slideLayouts/slideLayout110.xml"/><Relationship Id="rId54" Type="http://schemas.openxmlformats.org/officeDocument/2006/relationships/slideLayout" Target="../slideLayouts/slideLayout123.xml"/><Relationship Id="rId62" Type="http://schemas.openxmlformats.org/officeDocument/2006/relationships/image" Target="../media/image4.svg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05.xml"/><Relationship Id="rId49" Type="http://schemas.openxmlformats.org/officeDocument/2006/relationships/slideLayout" Target="../slideLayouts/slideLayout118.xml"/><Relationship Id="rId57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79.xml"/><Relationship Id="rId31" Type="http://schemas.openxmlformats.org/officeDocument/2006/relationships/slideLayout" Target="../slideLayouts/slideLayout100.xml"/><Relationship Id="rId44" Type="http://schemas.openxmlformats.org/officeDocument/2006/relationships/slideLayout" Target="../slideLayouts/slideLayout113.xml"/><Relationship Id="rId52" Type="http://schemas.openxmlformats.org/officeDocument/2006/relationships/slideLayout" Target="../slideLayouts/slideLayout121.xml"/><Relationship Id="rId60" Type="http://schemas.openxmlformats.org/officeDocument/2006/relationships/theme" Target="../theme/theme4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22A821-2E99-4B56-A4B1-A96DAB88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3788-B475-4641-8D58-6C58E05F7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41340-7B41-404C-B84A-8FBD1BE1D3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FCF88-A00C-4819-917C-8C8069BD1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A095D-F46D-49C7-AF8D-E00106CC6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BDEB2-8969-456C-A172-00A8EA3048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C4BEA-C42D-DE44-A48F-793C1D60CF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2" y="3744893"/>
            <a:ext cx="1837959" cy="49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4A68E2-565A-CA41-AAFC-A8AB8AF32E9A}"/>
              </a:ext>
            </a:extLst>
          </p:cNvPr>
          <p:cNvSpPr txBox="1"/>
          <p:nvPr userDrawn="1"/>
        </p:nvSpPr>
        <p:spPr>
          <a:xfrm>
            <a:off x="450360" y="4244329"/>
            <a:ext cx="20601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latin typeface="Trebuchet MS" panose="020B0603020202020204" pitchFamily="34" charset="0"/>
              </a:rPr>
              <a:t>Humanising Financial Services</a:t>
            </a:r>
          </a:p>
        </p:txBody>
      </p:sp>
    </p:spTree>
    <p:extLst>
      <p:ext uri="{BB962C8B-B14F-4D97-AF65-F5344CB8AC3E}">
        <p14:creationId xmlns:p14="http://schemas.microsoft.com/office/powerpoint/2010/main" val="780825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B19966-B78B-EB47-ABAB-B40CAC76C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FDDB8-4896-9147-82A5-AB560EFA6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25F4D-CBAD-F34E-A7FE-1071A73F4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AAA92-E88A-7341-89D5-0A4D113ED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29CF1-B198-F94F-A2AC-228A720AF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84E72-003D-3D49-BB12-1D246689856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7FBEC6-1CC5-E34A-B417-1FB0CD9B7EAC}"/>
              </a:ext>
            </a:extLst>
          </p:cNvPr>
          <p:cNvCxnSpPr/>
          <p:nvPr userDrawn="1"/>
        </p:nvCxnSpPr>
        <p:spPr>
          <a:xfrm>
            <a:off x="504825" y="6333935"/>
            <a:ext cx="11273981" cy="0"/>
          </a:xfrm>
          <a:prstGeom prst="line">
            <a:avLst/>
          </a:prstGeom>
          <a:ln w="222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869D7F9-6BE0-F84E-8290-83A8C20E103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6278" y="213615"/>
            <a:ext cx="620897" cy="6208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6FC3CD-2E2E-C544-9B3A-A60189C69CFD}"/>
              </a:ext>
            </a:extLst>
          </p:cNvPr>
          <p:cNvSpPr/>
          <p:nvPr userDrawn="1"/>
        </p:nvSpPr>
        <p:spPr>
          <a:xfrm>
            <a:off x="0" y="321764"/>
            <a:ext cx="504825" cy="3651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KievitOT-Medium" panose="020B0604030101020102"/>
            </a:endParaRPr>
          </a:p>
        </p:txBody>
      </p:sp>
    </p:spTree>
    <p:extLst>
      <p:ext uri="{BB962C8B-B14F-4D97-AF65-F5344CB8AC3E}">
        <p14:creationId xmlns:p14="http://schemas.microsoft.com/office/powerpoint/2010/main" val="28095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63" r:id="rId3"/>
    <p:sldLayoutId id="2147483864" r:id="rId4"/>
    <p:sldLayoutId id="2147483865" r:id="rId5"/>
    <p:sldLayoutId id="2147483866" r:id="rId6"/>
    <p:sldLayoutId id="2147483868" r:id="rId7"/>
    <p:sldLayoutId id="2147483869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>
                <a:solidFill>
                  <a:schemeClr val="accent2"/>
                </a:solidFill>
              </a:rPr>
              <a:t>your logo</a:t>
            </a:r>
            <a:endParaRPr lang="uk-UA" sz="1333" b="1">
              <a:solidFill>
                <a:schemeClr val="accent2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>
                <a:solidFill>
                  <a:schemeClr val="accent2"/>
                </a:solidFill>
              </a:rPr>
              <a:t>your logo</a:t>
            </a:r>
            <a:endParaRPr lang="uk-UA" sz="1333" b="1">
              <a:solidFill>
                <a:schemeClr val="accent2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313A0DA7-A17D-AB4E-B5D8-F51177164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3"/>
              </a:ext>
            </a:extLst>
          </a:blip>
          <a:srcRect l="14421" t="21526" r="19018" b="46188"/>
          <a:stretch/>
        </p:blipFill>
        <p:spPr>
          <a:xfrm>
            <a:off x="254000" y="5981662"/>
            <a:ext cx="2333737" cy="8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  <p:sldLayoutId id="2147483721" r:id="rId49"/>
    <p:sldLayoutId id="2147483722" r:id="rId50"/>
    <p:sldLayoutId id="2147483723" r:id="rId51"/>
    <p:sldLayoutId id="2147483724" r:id="rId52"/>
    <p:sldLayoutId id="2147483725" r:id="rId53"/>
    <p:sldLayoutId id="2147483726" r:id="rId54"/>
    <p:sldLayoutId id="2147483727" r:id="rId55"/>
    <p:sldLayoutId id="2147483728" r:id="rId56"/>
    <p:sldLayoutId id="2147483729" r:id="rId57"/>
    <p:sldLayoutId id="2147483730" r:id="rId58"/>
    <p:sldLayoutId id="2147483731" r:id="rId59"/>
    <p:sldLayoutId id="2147483732" r:id="rId60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en-US" sz="1867" b="1">
                <a:solidFill>
                  <a:srgbClr val="C0C0C8"/>
                </a:solidFill>
              </a:rPr>
              <a:t>your logo</a:t>
            </a:r>
            <a:endParaRPr lang="uk-UA" sz="1333" b="1">
              <a:solidFill>
                <a:srgbClr val="C0C0C8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defTabSz="914446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446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 smtClean="0">
                <a:solidFill>
                  <a:srgbClr val="C0C0C8"/>
                </a:solidFill>
              </a:rPr>
              <a:pPr defTabSz="914446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584200" y="6054272"/>
            <a:ext cx="7239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46"/>
            <a:r>
              <a:rPr lang="en-US" sz="1867" b="1">
                <a:solidFill>
                  <a:srgbClr val="C0C0C8"/>
                </a:solidFill>
              </a:rPr>
              <a:t>your logo</a:t>
            </a:r>
            <a:endParaRPr lang="uk-UA" sz="1333" b="1">
              <a:solidFill>
                <a:srgbClr val="C0C0C8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99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163300" y="6124657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313A0DA7-A17D-AB4E-B5D8-F51177164D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2"/>
              </a:ext>
            </a:extLst>
          </a:blip>
          <a:srcRect l="14421" t="21526" r="19018" b="46188"/>
          <a:stretch/>
        </p:blipFill>
        <p:spPr>
          <a:xfrm>
            <a:off x="254000" y="5981662"/>
            <a:ext cx="2333737" cy="80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3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  <p:sldLayoutId id="2147483770" r:id="rId36"/>
    <p:sldLayoutId id="2147483771" r:id="rId37"/>
    <p:sldLayoutId id="2147483772" r:id="rId38"/>
    <p:sldLayoutId id="2147483773" r:id="rId39"/>
    <p:sldLayoutId id="2147483774" r:id="rId40"/>
    <p:sldLayoutId id="2147483775" r:id="rId41"/>
    <p:sldLayoutId id="2147483776" r:id="rId42"/>
    <p:sldLayoutId id="2147483777" r:id="rId43"/>
    <p:sldLayoutId id="2147483778" r:id="rId44"/>
    <p:sldLayoutId id="2147483779" r:id="rId45"/>
    <p:sldLayoutId id="2147483780" r:id="rId46"/>
    <p:sldLayoutId id="2147483781" r:id="rId47"/>
    <p:sldLayoutId id="2147483782" r:id="rId48"/>
    <p:sldLayoutId id="2147483783" r:id="rId49"/>
    <p:sldLayoutId id="2147483784" r:id="rId50"/>
    <p:sldLayoutId id="2147483785" r:id="rId51"/>
    <p:sldLayoutId id="2147483786" r:id="rId52"/>
    <p:sldLayoutId id="2147483787" r:id="rId53"/>
    <p:sldLayoutId id="2147483788" r:id="rId54"/>
    <p:sldLayoutId id="2147483789" r:id="rId55"/>
    <p:sldLayoutId id="2147483790" r:id="rId56"/>
    <p:sldLayoutId id="2147483791" r:id="rId57"/>
    <p:sldLayoutId id="2147483792" r:id="rId58"/>
    <p:sldLayoutId id="2147483793" r:id="rId59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hyperlink" Target="https://commons.wikimedia.org/wiki/File:Human-user-trash-full.sv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hyperlink" Target="http://qallyresearch.blogspot.com/2013/03/productos-abc.html" TargetMode="External"/><Relationship Id="rId9" Type="http://schemas.openxmlformats.org/officeDocument/2006/relationships/hyperlink" Target="https://freesvg.org/extract-to-icon-1587473626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11" Type="http://schemas.openxmlformats.org/officeDocument/2006/relationships/hyperlink" Target="https://pixabay.com/en/magnifier-glass-icon-nero-vector-1093184/" TargetMode="External"/><Relationship Id="rId10" Type="http://schemas.openxmlformats.org/officeDocument/2006/relationships/image" Target="../media/image9.png"/><Relationship Id="rId9" Type="http://schemas.openxmlformats.org/officeDocument/2006/relationships/hyperlink" Target="https://freesvg.org/extract-to-icon-15874736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762C5-A43E-4902-9DD4-147710502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833" y="906795"/>
            <a:ext cx="9826897" cy="738539"/>
          </a:xfrm>
        </p:spPr>
        <p:txBody>
          <a:bodyPr>
            <a:normAutofit/>
          </a:bodyPr>
          <a:lstStyle/>
          <a:p>
            <a:pPr algn="l"/>
            <a:r>
              <a:rPr lang="en-US" sz="3600" dirty="0" err="1" smtClean="0">
                <a:latin typeface="Trebuchet MS" panose="020B0603020202020204" pitchFamily="34" charset="0"/>
              </a:rPr>
              <a:t>i</a:t>
            </a:r>
            <a:r>
              <a:rPr lang="en-US" sz="3600" dirty="0" smtClean="0">
                <a:latin typeface="Trebuchet MS" panose="020B0603020202020204" pitchFamily="34" charset="0"/>
              </a:rPr>
              <a:t>-Property Web Scrapping</a:t>
            </a:r>
            <a:endParaRPr lang="en-US" sz="3600" dirty="0">
              <a:latin typeface="Trebuchet MS" panose="020B060302020202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91BEA99-B5C7-4B8F-9443-D66ECE973FD9}"/>
              </a:ext>
            </a:extLst>
          </p:cNvPr>
          <p:cNvSpPr txBox="1">
            <a:spLocks/>
          </p:cNvSpPr>
          <p:nvPr/>
        </p:nvSpPr>
        <p:spPr>
          <a:xfrm>
            <a:off x="607188" y="2292124"/>
            <a:ext cx="9108830" cy="577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Trebuchet MS" panose="020B0603020202020204" pitchFamily="34" charset="0"/>
              </a:rPr>
              <a:t>Nov 2021</a:t>
            </a:r>
            <a:endParaRPr lang="en-US" sz="1800" dirty="0">
              <a:latin typeface="Trebuchet MS" panose="020B0603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DEB2-8969-456C-A172-00A8EA3048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9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Used Case - Background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571769"/>
              </p:ext>
            </p:extLst>
          </p:nvPr>
        </p:nvGraphicFramePr>
        <p:xfrm>
          <a:off x="504825" y="1267111"/>
          <a:ext cx="2561104" cy="11023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61104">
                  <a:extLst>
                    <a:ext uri="{9D8B030D-6E8A-4147-A177-3AD203B41FA5}">
                      <a16:colId xmlns:a16="http://schemas.microsoft.com/office/drawing/2014/main" val="2785143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Customer Address Table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78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Klang</a:t>
                      </a:r>
                      <a:r>
                        <a:rPr lang="en-US" sz="1400" dirty="0" smtClean="0"/>
                        <a:t> Valley Customer</a:t>
                      </a:r>
                    </a:p>
                    <a:p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5,122,774</a:t>
                      </a:r>
                    </a:p>
                    <a:p>
                      <a:r>
                        <a:rPr lang="en-US" sz="1400" baseline="0" dirty="0" smtClean="0"/>
                        <a:t># 4,194,734 with Property Price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74548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343572"/>
              </p:ext>
            </p:extLst>
          </p:nvPr>
        </p:nvGraphicFramePr>
        <p:xfrm>
          <a:off x="3830783" y="1262054"/>
          <a:ext cx="2561104" cy="8890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561104">
                  <a:extLst>
                    <a:ext uri="{9D8B030D-6E8A-4147-A177-3AD203B41FA5}">
                      <a16:colId xmlns:a16="http://schemas.microsoft.com/office/drawing/2014/main" val="2785143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Persona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Table/Retails Table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78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All Data</a:t>
                      </a:r>
                    </a:p>
                    <a:p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11,670,125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74548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533154"/>
              </p:ext>
            </p:extLst>
          </p:nvPr>
        </p:nvGraphicFramePr>
        <p:xfrm>
          <a:off x="1998247" y="2969245"/>
          <a:ext cx="2900218" cy="11023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900218">
                  <a:extLst>
                    <a:ext uri="{9D8B030D-6E8A-4147-A177-3AD203B41FA5}">
                      <a16:colId xmlns:a16="http://schemas.microsoft.com/office/drawing/2014/main" val="2785143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Match Data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78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Klang</a:t>
                      </a:r>
                      <a:r>
                        <a:rPr lang="en-US" sz="1400" dirty="0" smtClean="0"/>
                        <a:t> Valley Customer</a:t>
                      </a:r>
                    </a:p>
                    <a:p>
                      <a:r>
                        <a:rPr lang="en-US" sz="1400" dirty="0" smtClean="0"/>
                        <a:t>#</a:t>
                      </a:r>
                      <a:r>
                        <a:rPr lang="en-US" sz="1400" baseline="0" dirty="0" smtClean="0"/>
                        <a:t> 3,761,793 Match with Persona Data</a:t>
                      </a:r>
                    </a:p>
                    <a:p>
                      <a:r>
                        <a:rPr lang="en-US" sz="1400" baseline="0" dirty="0" smtClean="0"/>
                        <a:t># 3,108,002 with Property Price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74548"/>
                  </a:ext>
                </a:extLst>
              </a:tr>
            </a:tbl>
          </a:graphicData>
        </a:graphic>
      </p:graphicFrame>
      <p:sp>
        <p:nvSpPr>
          <p:cNvPr id="2" name="Plus 1"/>
          <p:cNvSpPr/>
          <p:nvPr/>
        </p:nvSpPr>
        <p:spPr>
          <a:xfrm>
            <a:off x="3163876" y="1445059"/>
            <a:ext cx="568960" cy="568960"/>
          </a:xfrm>
          <a:prstGeom prst="mathPlus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18">
            <a:extLst>
              <a:ext uri="{FF2B5EF4-FFF2-40B4-BE49-F238E27FC236}">
                <a16:creationId xmlns:a16="http://schemas.microsoft.com/office/drawing/2014/main" id="{4630D110-F2BC-4CBA-9237-D1C6702C71D4}"/>
              </a:ext>
            </a:extLst>
          </p:cNvPr>
          <p:cNvSpPr/>
          <p:nvPr/>
        </p:nvSpPr>
        <p:spPr>
          <a:xfrm rot="5400000">
            <a:off x="3121823" y="2272029"/>
            <a:ext cx="653066" cy="568960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45060" name="Picture 4" descr="What&amp;#39;s Your Bell Curve Look Like? - Business 2 Community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" r="9220" b="8704"/>
          <a:stretch/>
        </p:blipFill>
        <p:spPr bwMode="auto">
          <a:xfrm>
            <a:off x="6695738" y="2057051"/>
            <a:ext cx="4658062" cy="260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95738" y="4518642"/>
            <a:ext cx="4479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-150%        -100%         -50%           0%            50%          100%        150%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7795613" y="1204448"/>
            <a:ext cx="2458311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Gap Definition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8235412" y="1767514"/>
            <a:ext cx="1402977" cy="4083540"/>
            <a:chOff x="8235412" y="1767514"/>
            <a:chExt cx="1402977" cy="408354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8294144" y="1767514"/>
              <a:ext cx="0" cy="3815705"/>
            </a:xfrm>
            <a:prstGeom prst="line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9576089" y="1780060"/>
              <a:ext cx="0" cy="3815705"/>
            </a:xfrm>
            <a:prstGeom prst="line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8294144" y="5464885"/>
              <a:ext cx="1281945" cy="107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235412" y="5574055"/>
              <a:ext cx="14029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50% Accuracy Gap</a:t>
              </a:r>
              <a:endParaRPr lang="en-US" sz="120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8294144" y="2272974"/>
              <a:ext cx="730624" cy="8359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8309999" y="2425374"/>
              <a:ext cx="867170" cy="9922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8309999" y="2607596"/>
              <a:ext cx="982308" cy="11239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281022" y="2792270"/>
              <a:ext cx="1131411" cy="12945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8300723" y="3018183"/>
              <a:ext cx="1187016" cy="13581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8487617" y="3289440"/>
              <a:ext cx="1066707" cy="12205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8801154" y="3628256"/>
              <a:ext cx="754846" cy="8637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9068967" y="3945555"/>
              <a:ext cx="493285" cy="564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9317055" y="4215879"/>
              <a:ext cx="245197" cy="2805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504825" y="5058031"/>
          <a:ext cx="5887062" cy="11023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732766">
                  <a:extLst>
                    <a:ext uri="{9D8B030D-6E8A-4147-A177-3AD203B41FA5}">
                      <a16:colId xmlns:a16="http://schemas.microsoft.com/office/drawing/2014/main" val="2785143193"/>
                    </a:ext>
                  </a:extLst>
                </a:gridCol>
                <a:gridCol w="2420470">
                  <a:extLst>
                    <a:ext uri="{9D8B030D-6E8A-4147-A177-3AD203B41FA5}">
                      <a16:colId xmlns:a16="http://schemas.microsoft.com/office/drawing/2014/main" val="1358108463"/>
                    </a:ext>
                  </a:extLst>
                </a:gridCol>
                <a:gridCol w="1733826">
                  <a:extLst>
                    <a:ext uri="{9D8B030D-6E8A-4147-A177-3AD203B41FA5}">
                      <a16:colId xmlns:a16="http://schemas.microsoft.com/office/drawing/2014/main" val="5622751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Low Property Price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Middle Property Price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High Property Price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78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Bottom 20%</a:t>
                      </a:r>
                    </a:p>
                    <a:p>
                      <a:pPr algn="ctr"/>
                      <a:r>
                        <a:rPr lang="en-US" sz="1400" dirty="0" smtClean="0"/>
                        <a:t># 655,539 </a:t>
                      </a:r>
                      <a:r>
                        <a:rPr lang="en-US" sz="1400" dirty="0" err="1" smtClean="0"/>
                        <a:t>Cust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/>
                        <a:t>&lt; RM310K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Middle 60%</a:t>
                      </a:r>
                    </a:p>
                    <a:p>
                      <a:pPr algn="ctr"/>
                      <a:r>
                        <a:rPr lang="en-US" sz="1400" dirty="0" smtClean="0"/>
                        <a:t># 1,846,719 </a:t>
                      </a:r>
                      <a:r>
                        <a:rPr lang="en-US" sz="1400" dirty="0" err="1" smtClean="0"/>
                        <a:t>Cust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/>
                        <a:t>RM</a:t>
                      </a:r>
                      <a:r>
                        <a:rPr lang="en-US" sz="1400" b="1" baseline="0" dirty="0" smtClean="0"/>
                        <a:t> 310K – RM 765K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Top 20%</a:t>
                      </a:r>
                    </a:p>
                    <a:p>
                      <a:pPr algn="ctr"/>
                      <a:r>
                        <a:rPr lang="en-US" sz="1400" dirty="0" smtClean="0"/>
                        <a:t># 605,744 </a:t>
                      </a:r>
                      <a:r>
                        <a:rPr lang="en-US" sz="1400" dirty="0" err="1" smtClean="0"/>
                        <a:t>Cust</a:t>
                      </a:r>
                      <a:endParaRPr lang="en-US" sz="1400" dirty="0" smtClean="0"/>
                    </a:p>
                    <a:p>
                      <a:pPr algn="ctr"/>
                      <a:r>
                        <a:rPr lang="en-US" sz="1400" b="1" dirty="0" smtClean="0"/>
                        <a:t>&gt; RM 765K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74548"/>
                  </a:ext>
                </a:extLst>
              </a:tr>
            </a:tbl>
          </a:graphicData>
        </a:graphic>
      </p:graphicFrame>
      <p:sp>
        <p:nvSpPr>
          <p:cNvPr id="26" name="Arrow: Right 18">
            <a:extLst>
              <a:ext uri="{FF2B5EF4-FFF2-40B4-BE49-F238E27FC236}">
                <a16:creationId xmlns:a16="http://schemas.microsoft.com/office/drawing/2014/main" id="{4630D110-F2BC-4CBA-9237-D1C6702C71D4}"/>
              </a:ext>
            </a:extLst>
          </p:cNvPr>
          <p:cNvSpPr/>
          <p:nvPr/>
        </p:nvSpPr>
        <p:spPr>
          <a:xfrm rot="5400000">
            <a:off x="993602" y="4374472"/>
            <a:ext cx="653066" cy="568960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Arrow: Right 18">
            <a:extLst>
              <a:ext uri="{FF2B5EF4-FFF2-40B4-BE49-F238E27FC236}">
                <a16:creationId xmlns:a16="http://schemas.microsoft.com/office/drawing/2014/main" id="{4630D110-F2BC-4CBA-9237-D1C6702C71D4}"/>
              </a:ext>
            </a:extLst>
          </p:cNvPr>
          <p:cNvSpPr/>
          <p:nvPr/>
        </p:nvSpPr>
        <p:spPr>
          <a:xfrm rot="5400000">
            <a:off x="3116891" y="4390305"/>
            <a:ext cx="653066" cy="568960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Arrow: Right 18">
            <a:extLst>
              <a:ext uri="{FF2B5EF4-FFF2-40B4-BE49-F238E27FC236}">
                <a16:creationId xmlns:a16="http://schemas.microsoft.com/office/drawing/2014/main" id="{4630D110-F2BC-4CBA-9237-D1C6702C71D4}"/>
              </a:ext>
            </a:extLst>
          </p:cNvPr>
          <p:cNvSpPr/>
          <p:nvPr/>
        </p:nvSpPr>
        <p:spPr>
          <a:xfrm rot="5400000">
            <a:off x="5198644" y="4374472"/>
            <a:ext cx="653066" cy="568960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1557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Used Case – Distribution (# 3,108,002)</a:t>
            </a:r>
          </a:p>
          <a:p>
            <a:r>
              <a:rPr lang="en-US" sz="1400" dirty="0" smtClean="0">
                <a:latin typeface="Trebuchet MS" panose="020B0603020202020204" pitchFamily="34" charset="0"/>
              </a:rPr>
              <a:t>* Only 2,733,895 (87.96%) </a:t>
            </a:r>
            <a:r>
              <a:rPr lang="en-US" sz="1400" dirty="0" err="1" smtClean="0">
                <a:latin typeface="Trebuchet MS" panose="020B0603020202020204" pitchFamily="34" charset="0"/>
              </a:rPr>
              <a:t>Cust</a:t>
            </a:r>
            <a:r>
              <a:rPr lang="en-US" sz="1400" dirty="0" smtClean="0">
                <a:latin typeface="Trebuchet MS" panose="020B0603020202020204" pitchFamily="34" charset="0"/>
              </a:rPr>
              <a:t> are belong to MASS segment with income group and property price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36849" y="1108038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Low Price</a:t>
            </a:r>
          </a:p>
          <a:p>
            <a:pPr algn="ctr"/>
            <a:r>
              <a:rPr lang="en-US" sz="1600" b="1" dirty="0"/>
              <a:t>&lt; </a:t>
            </a:r>
            <a:r>
              <a:rPr lang="en-US" sz="1600" b="1" dirty="0" smtClean="0"/>
              <a:t>RM310K</a:t>
            </a:r>
            <a:endParaRPr lang="en-US" sz="16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5313156" y="1108038"/>
            <a:ext cx="1959839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Middle Price</a:t>
            </a:r>
          </a:p>
          <a:p>
            <a:pPr algn="ctr"/>
            <a:r>
              <a:rPr lang="en-US" sz="1600" b="1" dirty="0" smtClean="0"/>
              <a:t>RM </a:t>
            </a:r>
            <a:r>
              <a:rPr lang="en-US" sz="1600" b="1" dirty="0"/>
              <a:t>310K – RM 765K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5737" y="1092041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High Price</a:t>
            </a:r>
          </a:p>
          <a:p>
            <a:pPr algn="ctr"/>
            <a:r>
              <a:rPr lang="en-US" sz="1600" b="1" dirty="0"/>
              <a:t>&gt; RM </a:t>
            </a:r>
            <a:r>
              <a:rPr lang="en-US" sz="1600" b="1" dirty="0" smtClean="0"/>
              <a:t>765K</a:t>
            </a:r>
            <a:endParaRPr lang="en-US" sz="1600" b="1" dirty="0"/>
          </a:p>
        </p:txBody>
      </p:sp>
      <p:sp>
        <p:nvSpPr>
          <p:cNvPr id="31" name="Rounded Rectangle 30"/>
          <p:cNvSpPr/>
          <p:nvPr/>
        </p:nvSpPr>
        <p:spPr>
          <a:xfrm>
            <a:off x="10150181" y="1092041"/>
            <a:ext cx="1800000" cy="5400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Total</a:t>
            </a:r>
            <a:endParaRPr lang="en-US" sz="16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504824" y="1938164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(B40)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4824" y="2897388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(M40)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04824" y="3856612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(T20)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504824" y="4815836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(Unknown Income)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04824" y="5775060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HAB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798862"/>
              </p:ext>
            </p:extLst>
          </p:nvPr>
        </p:nvGraphicFramePr>
        <p:xfrm>
          <a:off x="2649948" y="1742738"/>
          <a:ext cx="9430892" cy="4851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7723">
                  <a:extLst>
                    <a:ext uri="{9D8B030D-6E8A-4147-A177-3AD203B41FA5}">
                      <a16:colId xmlns:a16="http://schemas.microsoft.com/office/drawing/2014/main" val="3660498809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2733611376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1608157383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1755996252"/>
                    </a:ext>
                  </a:extLst>
                </a:gridCol>
              </a:tblGrid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479,826</a:t>
                      </a:r>
                    </a:p>
                    <a:p>
                      <a:pPr algn="ctr"/>
                      <a:r>
                        <a:rPr lang="en-US" dirty="0" smtClean="0"/>
                        <a:t>(15.44 %)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1,214,387</a:t>
                      </a:r>
                    </a:p>
                    <a:p>
                      <a:pPr algn="ctr"/>
                      <a:r>
                        <a:rPr lang="en-US" dirty="0" smtClean="0"/>
                        <a:t>(39.07 %)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348,291</a:t>
                      </a:r>
                    </a:p>
                    <a:p>
                      <a:pPr algn="ctr"/>
                      <a:r>
                        <a:rPr lang="en-US" dirty="0" smtClean="0"/>
                        <a:t>(11.21 %)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2,042,504</a:t>
                      </a:r>
                    </a:p>
                    <a:p>
                      <a:pPr algn="ctr"/>
                      <a:r>
                        <a:rPr lang="en-US" dirty="0" smtClean="0"/>
                        <a:t>(65.72 %)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84602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97,716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(3.14 %)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321,070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(10.33 %)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101,552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(3.27 %)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520,338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(16.74 %)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9757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22,155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(0.71 %)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95,495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(3.07 %)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53,403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(1.72 %)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171,053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(5.50 %)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254270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18,046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(0.58 %)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52,440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(1.69 %)</a:t>
                      </a:r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16,042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(0.52 %)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86,528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(2.78 %)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100099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37,796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(1.22 %)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163,327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(5.26 %)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86,456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(2.78 %)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287,579</a:t>
                      </a:r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(9.25 %)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524175"/>
                  </a:ext>
                </a:extLst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>
          <a:xfrm>
            <a:off x="2649948" y="1648038"/>
            <a:ext cx="7064207" cy="3167798"/>
          </a:xfrm>
          <a:prstGeom prst="roundRect">
            <a:avLst>
              <a:gd name="adj" fmla="val 13271"/>
            </a:avLst>
          </a:prstGeom>
          <a:noFill/>
          <a:ln w="38100">
            <a:solidFill>
              <a:srgbClr val="FF0000"/>
            </a:solidFill>
            <a:prstDash val="lgDash"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Used Case – Price Sensitive Customer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36849" y="1108038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Low Price</a:t>
            </a:r>
          </a:p>
          <a:p>
            <a:pPr algn="ctr"/>
            <a:r>
              <a:rPr lang="en-US" sz="1600" b="1" dirty="0"/>
              <a:t>&lt; </a:t>
            </a:r>
            <a:r>
              <a:rPr lang="en-US" sz="1600" b="1" dirty="0" smtClean="0"/>
              <a:t>RM310K</a:t>
            </a:r>
            <a:endParaRPr lang="en-US" sz="16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5299088" y="1108038"/>
            <a:ext cx="1959839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Middle Price</a:t>
            </a:r>
          </a:p>
          <a:p>
            <a:pPr algn="ctr"/>
            <a:r>
              <a:rPr lang="en-US" sz="1600" b="1" dirty="0" smtClean="0"/>
              <a:t>RM </a:t>
            </a:r>
            <a:r>
              <a:rPr lang="en-US" sz="1600" b="1" dirty="0"/>
              <a:t>310K – RM 765K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5737" y="1092041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High </a:t>
            </a:r>
            <a:r>
              <a:rPr lang="en-US" sz="1600" b="1" dirty="0"/>
              <a:t>Price</a:t>
            </a:r>
          </a:p>
          <a:p>
            <a:pPr algn="ctr"/>
            <a:r>
              <a:rPr lang="en-US" sz="1600" b="1" dirty="0"/>
              <a:t>&gt; RM </a:t>
            </a:r>
            <a:r>
              <a:rPr lang="en-US" sz="1600" b="1" dirty="0" smtClean="0"/>
              <a:t>765K</a:t>
            </a:r>
            <a:endParaRPr lang="en-US" sz="16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504824" y="1938164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(B40)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4824" y="2897388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(M40)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04824" y="3856612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(T20)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118885"/>
              </p:ext>
            </p:extLst>
          </p:nvPr>
        </p:nvGraphicFramePr>
        <p:xfrm>
          <a:off x="2649948" y="1742738"/>
          <a:ext cx="7073169" cy="29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7723">
                  <a:extLst>
                    <a:ext uri="{9D8B030D-6E8A-4147-A177-3AD203B41FA5}">
                      <a16:colId xmlns:a16="http://schemas.microsoft.com/office/drawing/2014/main" val="3660498809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2733611376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1608157383"/>
                    </a:ext>
                  </a:extLst>
                </a:gridCol>
              </a:tblGrid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479,826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(15.44 %)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1,214,387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(39.07 %)</a:t>
                      </a:r>
                      <a:endParaRPr lang="en-US" sz="180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348,291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(11.21 %)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84602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97,716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321,070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(10.33 %)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101,552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9757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22,155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(0.71 %)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95,495</a:t>
                      </a:r>
                    </a:p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(3.07 %)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53,403</a:t>
                      </a:r>
                    </a:p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(1.72 %)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25427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504825" y="5018746"/>
            <a:ext cx="3185048" cy="11695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Around 25.77% (800,896 out of 2,733,895) belong to Price Sensitive segment where this group of customer bought their house that align with their income level.</a:t>
            </a:r>
          </a:p>
        </p:txBody>
      </p:sp>
      <p:sp>
        <p:nvSpPr>
          <p:cNvPr id="2" name="Line Callout 1 1"/>
          <p:cNvSpPr/>
          <p:nvPr/>
        </p:nvSpPr>
        <p:spPr>
          <a:xfrm>
            <a:off x="5299088" y="1811438"/>
            <a:ext cx="2540601" cy="793451"/>
          </a:xfrm>
          <a:prstGeom prst="borderCallout1">
            <a:avLst>
              <a:gd name="adj1" fmla="val 50275"/>
              <a:gd name="adj2" fmla="val 0"/>
              <a:gd name="adj3" fmla="val 49712"/>
              <a:gd name="adj4" fmla="val -3064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Dependents = 132,308 (27.57%)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Youth = 55,204 (11.5%)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Income &lt;3K = 424,933 (88.56%)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Line Callout 1 11"/>
          <p:cNvSpPr/>
          <p:nvPr/>
        </p:nvSpPr>
        <p:spPr>
          <a:xfrm>
            <a:off x="7474769" y="2804434"/>
            <a:ext cx="2831057" cy="787628"/>
          </a:xfrm>
          <a:prstGeom prst="borderCallout1">
            <a:avLst>
              <a:gd name="adj1" fmla="val 50275"/>
              <a:gd name="adj2" fmla="val 0"/>
              <a:gd name="adj3" fmla="val 50178"/>
              <a:gd name="adj4" fmla="val -2520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Dependents = 40,062 (12.48%)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Youth = 1,434 (0.45%)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Income 4K-7K = 253,205 (78.86%)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04573" y="4869354"/>
            <a:ext cx="78702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55% of these customer have IA &lt; RM1k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55% of these customer have TFA &lt; RM2.5k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71% have median expenses &lt; RM3k where 31% of them concentrated at 2k-3k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45% customer fall under income 1k-2k and 32% fall under income 4k-7k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65% of customer are adult with age 31-60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65% hold exactly 1 product type with Maybank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504824" y="6354621"/>
            <a:ext cx="3185048" cy="307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Proposed Action</a:t>
            </a:r>
          </a:p>
        </p:txBody>
      </p:sp>
    </p:spTree>
    <p:extLst>
      <p:ext uri="{BB962C8B-B14F-4D97-AF65-F5344CB8AC3E}">
        <p14:creationId xmlns:p14="http://schemas.microsoft.com/office/powerpoint/2010/main" val="29480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– Price Sensitive Customer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99" y="1118864"/>
            <a:ext cx="11667602" cy="573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– Price Sensitive Customer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34" y="933101"/>
            <a:ext cx="11103532" cy="592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Used Case – High Price Property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936849" y="1108038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Low Price</a:t>
            </a:r>
          </a:p>
          <a:p>
            <a:pPr algn="ctr"/>
            <a:r>
              <a:rPr lang="en-US" sz="1600" b="1" dirty="0"/>
              <a:t>&lt; </a:t>
            </a:r>
            <a:r>
              <a:rPr lang="en-US" sz="1600" b="1" dirty="0" smtClean="0"/>
              <a:t>RM310K</a:t>
            </a:r>
            <a:endParaRPr lang="en-US" sz="16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5285020" y="1108038"/>
            <a:ext cx="1959839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Middle Price</a:t>
            </a:r>
          </a:p>
          <a:p>
            <a:pPr algn="ctr"/>
            <a:r>
              <a:rPr lang="en-US" sz="1600" b="1" dirty="0" smtClean="0"/>
              <a:t>RM </a:t>
            </a:r>
            <a:r>
              <a:rPr lang="en-US" sz="1600" b="1" dirty="0"/>
              <a:t>310K – RM 765K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5737" y="1092041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High </a:t>
            </a:r>
            <a:r>
              <a:rPr lang="en-US" sz="1600" b="1" dirty="0"/>
              <a:t>Price</a:t>
            </a:r>
          </a:p>
          <a:p>
            <a:pPr algn="ctr"/>
            <a:r>
              <a:rPr lang="en-US" sz="1600" b="1" dirty="0"/>
              <a:t>&gt; RM </a:t>
            </a:r>
            <a:r>
              <a:rPr lang="en-US" sz="1600" b="1" dirty="0" smtClean="0"/>
              <a:t>765K</a:t>
            </a:r>
            <a:endParaRPr lang="en-US" sz="16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504824" y="1938164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(B40)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4824" y="2897388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(M40)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04824" y="3856612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(T20)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619862"/>
              </p:ext>
            </p:extLst>
          </p:nvPr>
        </p:nvGraphicFramePr>
        <p:xfrm>
          <a:off x="2649948" y="1742738"/>
          <a:ext cx="7073169" cy="29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7723">
                  <a:extLst>
                    <a:ext uri="{9D8B030D-6E8A-4147-A177-3AD203B41FA5}">
                      <a16:colId xmlns:a16="http://schemas.microsoft.com/office/drawing/2014/main" val="3660498809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2733611376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1608157383"/>
                    </a:ext>
                  </a:extLst>
                </a:gridCol>
              </a:tblGrid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479,826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(15.44 %)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1,214,387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(39.07 %)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348,291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(11.21 %)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84602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97,716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321,070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(10.33 %)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101,552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(3.27 %)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9757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22,155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(0.71 %)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95,495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53,403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(1.72 %)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2542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1026939" y="5192652"/>
            <a:ext cx="8332213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Around 60.87% (1,664,230 out of 2,733,895) belong to High Price Property segment where this group of customer are staying at property that are higher than their income level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2452743" y="1797710"/>
            <a:ext cx="2668753" cy="874225"/>
          </a:xfrm>
          <a:prstGeom prst="borderCallout1">
            <a:avLst>
              <a:gd name="adj1" fmla="val 49347"/>
              <a:gd name="adj2" fmla="val 100520"/>
              <a:gd name="adj3" fmla="val 49061"/>
              <a:gd name="adj4" fmla="val 11944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Dependents = 366,959 (30.22%)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Youth = 145,791 (12%)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Income  &lt;3K = 1,067,211 (87.88%)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4675565" y="2761135"/>
            <a:ext cx="2569294" cy="874225"/>
          </a:xfrm>
          <a:prstGeom prst="borderCallout1">
            <a:avLst>
              <a:gd name="adj1" fmla="val -721"/>
              <a:gd name="adj2" fmla="val 99407"/>
              <a:gd name="adj3" fmla="val -36208"/>
              <a:gd name="adj4" fmla="val 1186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Dependents = 122,282 (35.21%)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Youth = 47,693 (13.73%)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Income &lt;3K = 308,570 (88.6%)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Line Callout 1 14"/>
          <p:cNvSpPr/>
          <p:nvPr/>
        </p:nvSpPr>
        <p:spPr>
          <a:xfrm>
            <a:off x="7073262" y="3779533"/>
            <a:ext cx="2569294" cy="874225"/>
          </a:xfrm>
          <a:prstGeom prst="borderCallout1">
            <a:avLst>
              <a:gd name="adj1" fmla="val 2828"/>
              <a:gd name="adj2" fmla="val 48223"/>
              <a:gd name="adj3" fmla="val -30660"/>
              <a:gd name="adj4" fmla="val 48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Dependents = 16,095 (15.85%)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Youth = 576 (0.57%)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Income 4K-7K = 76,199 (75.03%)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1026938" y="5958105"/>
            <a:ext cx="8332213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This segment of group will be further split by dependency</a:t>
            </a:r>
          </a:p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*Dependent = Customer that are mostly (Student, Homemaker, Retiree) with no income</a:t>
            </a:r>
          </a:p>
        </p:txBody>
      </p:sp>
    </p:spTree>
    <p:extLst>
      <p:ext uri="{BB962C8B-B14F-4D97-AF65-F5344CB8AC3E}">
        <p14:creationId xmlns:p14="http://schemas.microsoft.com/office/powerpoint/2010/main" val="395523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</a:t>
            </a:r>
            <a:r>
              <a:rPr lang="en-US" sz="2800" dirty="0" smtClean="0">
                <a:latin typeface="Trebuchet MS" panose="020B0603020202020204" pitchFamily="34" charset="0"/>
              </a:rPr>
              <a:t>– High </a:t>
            </a:r>
            <a:r>
              <a:rPr lang="en-US" sz="2800" dirty="0">
                <a:latin typeface="Trebuchet MS" panose="020B0603020202020204" pitchFamily="34" charset="0"/>
              </a:rPr>
              <a:t>Price </a:t>
            </a:r>
            <a:r>
              <a:rPr lang="en-US" sz="2800" dirty="0" smtClean="0">
                <a:latin typeface="Trebuchet MS" panose="020B0603020202020204" pitchFamily="34" charset="0"/>
              </a:rPr>
              <a:t>Property (Independent)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936849" y="1108038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Low Price</a:t>
            </a:r>
          </a:p>
          <a:p>
            <a:pPr algn="ctr"/>
            <a:r>
              <a:rPr lang="en-US" sz="1600" b="1" dirty="0"/>
              <a:t>&lt; </a:t>
            </a:r>
            <a:r>
              <a:rPr lang="en-US" sz="1600" b="1" dirty="0" smtClean="0"/>
              <a:t>RM310K</a:t>
            </a:r>
            <a:endParaRPr lang="en-US" sz="16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5285020" y="1108038"/>
            <a:ext cx="1959839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Middle Price</a:t>
            </a:r>
          </a:p>
          <a:p>
            <a:pPr algn="ctr"/>
            <a:r>
              <a:rPr lang="en-US" sz="1600" b="1" dirty="0" smtClean="0"/>
              <a:t>RM </a:t>
            </a:r>
            <a:r>
              <a:rPr lang="en-US" sz="1600" b="1" dirty="0"/>
              <a:t>310K – RM 765K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5737" y="1092041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High </a:t>
            </a:r>
            <a:r>
              <a:rPr lang="en-US" sz="1600" b="1" dirty="0"/>
              <a:t>Price</a:t>
            </a:r>
          </a:p>
          <a:p>
            <a:pPr algn="ctr"/>
            <a:r>
              <a:rPr lang="en-US" sz="1600" b="1" dirty="0"/>
              <a:t>&gt; RM </a:t>
            </a:r>
            <a:r>
              <a:rPr lang="en-US" sz="1600" b="1" dirty="0" smtClean="0"/>
              <a:t>765K</a:t>
            </a:r>
            <a:endParaRPr lang="en-US" sz="16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504824" y="1938164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(B40)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4824" y="2897388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(M40)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04824" y="3856612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(T20)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478980"/>
              </p:ext>
            </p:extLst>
          </p:nvPr>
        </p:nvGraphicFramePr>
        <p:xfrm>
          <a:off x="2649948" y="1742738"/>
          <a:ext cx="7073169" cy="29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7723">
                  <a:extLst>
                    <a:ext uri="{9D8B030D-6E8A-4147-A177-3AD203B41FA5}">
                      <a16:colId xmlns:a16="http://schemas.microsoft.com/office/drawing/2014/main" val="3660498809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2733611376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1608157383"/>
                    </a:ext>
                  </a:extLst>
                </a:gridCol>
              </a:tblGrid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479,826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(15.44 %)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847,428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(27.27 %)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226,009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(7.27 %)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84602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97,716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321,070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(10.33 %)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85,457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(2.75 %)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9757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22,155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(0.71 %)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95,495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53,403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(1.72 %)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2542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865575" y="4935920"/>
            <a:ext cx="2770509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Around 42.39% (1,158,894 out of 2,733,895) belong to High Price Property (Independent ) segment where this group of customer are likely to be Secondary </a:t>
            </a:r>
            <a:r>
              <a:rPr lang="en-US" sz="1400" dirty="0" err="1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Maybankers</a:t>
            </a:r>
            <a:endParaRPr lang="en-US" sz="1400" dirty="0" smtClean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Line Callout 1 11"/>
          <p:cNvSpPr/>
          <p:nvPr/>
        </p:nvSpPr>
        <p:spPr>
          <a:xfrm>
            <a:off x="2452743" y="1797710"/>
            <a:ext cx="2668753" cy="874225"/>
          </a:xfrm>
          <a:prstGeom prst="borderCallout1">
            <a:avLst>
              <a:gd name="adj1" fmla="val 49347"/>
              <a:gd name="adj2" fmla="val 100520"/>
              <a:gd name="adj3" fmla="val 49061"/>
              <a:gd name="adj4" fmla="val 1202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Income &lt;3K = 718,448 (87.88%)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4675565" y="2761135"/>
            <a:ext cx="2569294" cy="874225"/>
          </a:xfrm>
          <a:prstGeom prst="borderCallout1">
            <a:avLst>
              <a:gd name="adj1" fmla="val -721"/>
              <a:gd name="adj2" fmla="val 99407"/>
              <a:gd name="adj3" fmla="val -36208"/>
              <a:gd name="adj4" fmla="val 1186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Income &lt;3K = 191,927 (88.6%)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Line Callout 1 14"/>
          <p:cNvSpPr/>
          <p:nvPr/>
        </p:nvSpPr>
        <p:spPr>
          <a:xfrm>
            <a:off x="7073262" y="3779533"/>
            <a:ext cx="2569294" cy="874225"/>
          </a:xfrm>
          <a:prstGeom prst="borderCallout1">
            <a:avLst>
              <a:gd name="adj1" fmla="val 2828"/>
              <a:gd name="adj2" fmla="val 48223"/>
              <a:gd name="adj3" fmla="val -29430"/>
              <a:gd name="adj4" fmla="val 481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Income 4K-7K = 64,421 (75.03%)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04573" y="4869354"/>
            <a:ext cx="78702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Independent High Price Property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57% of these customer have IA &lt; RM1k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60% of these customer have TFA &lt; RM2.5k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76% have median expenses &lt; RM3k where 37% of them concentrated at 2k-3k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61% customer fall under income 1k-2k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66% of customer are adult with age 31-60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69% hold exactly 1 product type with Maybank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865574" y="6451713"/>
            <a:ext cx="2770509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Proposed Action</a:t>
            </a:r>
          </a:p>
        </p:txBody>
      </p:sp>
    </p:spTree>
    <p:extLst>
      <p:ext uri="{BB962C8B-B14F-4D97-AF65-F5344CB8AC3E}">
        <p14:creationId xmlns:p14="http://schemas.microsoft.com/office/powerpoint/2010/main" val="189245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</a:t>
            </a:r>
            <a:r>
              <a:rPr lang="en-US" sz="2800" dirty="0" smtClean="0">
                <a:latin typeface="Trebuchet MS" panose="020B0603020202020204" pitchFamily="34" charset="0"/>
              </a:rPr>
              <a:t>–High Price Property (Independent)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0" y="1090286"/>
            <a:ext cx="11558921" cy="576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1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–High Price Property (Independent)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55" y="909286"/>
            <a:ext cx="11166490" cy="59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0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– </a:t>
            </a:r>
            <a:r>
              <a:rPr lang="en-US" sz="2800" dirty="0" smtClean="0">
                <a:latin typeface="Trebuchet MS" panose="020B0603020202020204" pitchFamily="34" charset="0"/>
              </a:rPr>
              <a:t>Dependent Second </a:t>
            </a:r>
            <a:r>
              <a:rPr lang="en-US" sz="2800" dirty="0">
                <a:latin typeface="Trebuchet MS" panose="020B0603020202020204" pitchFamily="34" charset="0"/>
              </a:rPr>
              <a:t>Generation (Youth)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36849" y="1108038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Low Price</a:t>
            </a:r>
          </a:p>
          <a:p>
            <a:pPr algn="ctr"/>
            <a:r>
              <a:rPr lang="en-US" sz="1600" b="1" dirty="0"/>
              <a:t>&lt; </a:t>
            </a:r>
            <a:r>
              <a:rPr lang="en-US" sz="1600" b="1" dirty="0" smtClean="0"/>
              <a:t>RM310K</a:t>
            </a:r>
            <a:endParaRPr lang="en-US" sz="16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5285020" y="1108038"/>
            <a:ext cx="1959839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Middle Price</a:t>
            </a:r>
          </a:p>
          <a:p>
            <a:pPr algn="ctr"/>
            <a:r>
              <a:rPr lang="en-US" sz="1600" b="1" dirty="0" smtClean="0"/>
              <a:t>RM </a:t>
            </a:r>
            <a:r>
              <a:rPr lang="en-US" sz="1600" b="1" dirty="0"/>
              <a:t>310K – RM 765K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5737" y="1092041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High </a:t>
            </a:r>
            <a:r>
              <a:rPr lang="en-US" sz="1600" b="1" dirty="0"/>
              <a:t>Price</a:t>
            </a:r>
          </a:p>
          <a:p>
            <a:pPr algn="ctr"/>
            <a:r>
              <a:rPr lang="en-US" sz="1600" b="1" dirty="0"/>
              <a:t>&gt; RM </a:t>
            </a:r>
            <a:r>
              <a:rPr lang="en-US" sz="1600" b="1" dirty="0" smtClean="0"/>
              <a:t>765K</a:t>
            </a:r>
            <a:endParaRPr lang="en-US" sz="16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504824" y="1938164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(B40)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4824" y="2897388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(M40)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04824" y="3856612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(T20)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567085"/>
              </p:ext>
            </p:extLst>
          </p:nvPr>
        </p:nvGraphicFramePr>
        <p:xfrm>
          <a:off x="2649948" y="1742738"/>
          <a:ext cx="7073169" cy="29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7723">
                  <a:extLst>
                    <a:ext uri="{9D8B030D-6E8A-4147-A177-3AD203B41FA5}">
                      <a16:colId xmlns:a16="http://schemas.microsoft.com/office/drawing/2014/main" val="3660498809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2733611376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1608157383"/>
                    </a:ext>
                  </a:extLst>
                </a:gridCol>
              </a:tblGrid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479,826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(15.44 %)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366,959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(11.81 %)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122,282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(3.93 %)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84602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97,716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321,070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(10.33 %)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16,095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(0.52 %)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9757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22,155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(0.71 %)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95,495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53,403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(1.72 %)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2542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865575" y="4935920"/>
            <a:ext cx="2770509" cy="13849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Around 18.48% (505,336 out of 2,733,895) belong to Second Generation (Dependent) segment where this group of customer are likely stay with their parent/guardian house.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2552202" y="1797710"/>
            <a:ext cx="2569294" cy="874225"/>
          </a:xfrm>
          <a:prstGeom prst="borderCallout1">
            <a:avLst>
              <a:gd name="adj1" fmla="val 49347"/>
              <a:gd name="adj2" fmla="val 100520"/>
              <a:gd name="adj3" fmla="val 49061"/>
              <a:gd name="adj4" fmla="val 1198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Youth = 145,780 (12%)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Income &lt;3K = 348,763(87.88%)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4675565" y="2761135"/>
            <a:ext cx="2569294" cy="874225"/>
          </a:xfrm>
          <a:prstGeom prst="borderCallout1">
            <a:avLst>
              <a:gd name="adj1" fmla="val -721"/>
              <a:gd name="adj2" fmla="val 99407"/>
              <a:gd name="adj3" fmla="val -36208"/>
              <a:gd name="adj4" fmla="val 1186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Youth = 47,691 (39.00%)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Income &lt;3K = 116,643 (88.6%)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" name="Line Callout 1 14"/>
          <p:cNvSpPr/>
          <p:nvPr/>
        </p:nvSpPr>
        <p:spPr>
          <a:xfrm>
            <a:off x="7073262" y="3779533"/>
            <a:ext cx="2569294" cy="874225"/>
          </a:xfrm>
          <a:prstGeom prst="borderCallout1">
            <a:avLst>
              <a:gd name="adj1" fmla="val 2828"/>
              <a:gd name="adj2" fmla="val 48223"/>
              <a:gd name="adj3" fmla="val -28199"/>
              <a:gd name="adj4" fmla="val 4855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Youth = 576 (100%)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Income 4K-7K = 11,778 (75.03%)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04573" y="4869354"/>
            <a:ext cx="52595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Dependent Second Generation (Youth)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62% of these customer have IA &lt; RM1k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69% of these customer have TFA &lt; RM2.5k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53% have median expenses &lt; RM500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92% customer fall under income 1k-2k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34% of customer are age &lt;23 and 33% are age &gt;60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85% hold exactly 1 product type with Maybank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865574" y="6440955"/>
            <a:ext cx="2770509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Proposed Action</a:t>
            </a:r>
          </a:p>
        </p:txBody>
      </p:sp>
    </p:spTree>
    <p:extLst>
      <p:ext uri="{BB962C8B-B14F-4D97-AF65-F5344CB8AC3E}">
        <p14:creationId xmlns:p14="http://schemas.microsoft.com/office/powerpoint/2010/main" val="184868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3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DEC0-008B-462C-92F3-5C1061901C85}" type="slidenum">
              <a:rPr lang="en-MY" smtClean="0"/>
              <a:t>2</a:t>
            </a:fld>
            <a:endParaRPr lang="en-MY"/>
          </a:p>
        </p:txBody>
      </p:sp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1.0 Business Understanding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450641"/>
              </p:ext>
            </p:extLst>
          </p:nvPr>
        </p:nvGraphicFramePr>
        <p:xfrm>
          <a:off x="1166870" y="935891"/>
          <a:ext cx="9360160" cy="469730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903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6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037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Model</a:t>
                      </a:r>
                      <a:r>
                        <a:rPr lang="en-US" sz="1400" b="1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Name:</a:t>
                      </a:r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sz="14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-Property</a:t>
                      </a:r>
                      <a:r>
                        <a:rPr lang="en-US" sz="1400" baseline="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 Web Scrapping</a:t>
                      </a:r>
                      <a:endParaRPr lang="en-US" sz="14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494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Background: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Using python to extract</a:t>
                      </a:r>
                      <a:r>
                        <a:rPr lang="en-US" sz="1400" baseline="0" dirty="0" smtClean="0"/>
                        <a:t> property price data based on address and postcode of Maybank Mortgage customer living in </a:t>
                      </a:r>
                      <a:r>
                        <a:rPr lang="en-US" sz="1400" baseline="0" dirty="0" err="1" smtClean="0"/>
                        <a:t>Klang</a:t>
                      </a:r>
                      <a:r>
                        <a:rPr lang="en-US" sz="1400" baseline="0" dirty="0" smtClean="0"/>
                        <a:t> Valley.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/>
                        <a:t>Property data will then will be match back to all Maybank customer that live in Kang Valley (around 5 Mill customer) using Fuzzy Logic to match string data.</a:t>
                      </a:r>
                      <a:endParaRPr 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788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Objective</a:t>
                      </a:r>
                      <a:r>
                        <a:rPr lang="en-US" sz="1400" b="1" dirty="0"/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To identify 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price of property that customer living in</a:t>
                      </a:r>
                    </a:p>
                    <a:p>
                      <a:pPr>
                        <a:spcBef>
                          <a:spcPts val="200"/>
                        </a:spcBef>
                        <a:spcAft>
                          <a:spcPts val="200"/>
                        </a:spcAft>
                      </a:pPr>
                      <a:r>
                        <a:rPr lang="en-US" sz="14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To use as proxy for better targeting of product based on customer profile living in different type of property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328">
                <a:tc>
                  <a:txBody>
                    <a:bodyPr/>
                    <a:lstStyle/>
                    <a:p>
                      <a:r>
                        <a:rPr lang="en-US" sz="1400" b="1" dirty="0"/>
                        <a:t>Impact</a:t>
                      </a:r>
                      <a:r>
                        <a:rPr lang="en-US" sz="1400" b="1" baseline="0" dirty="0"/>
                        <a:t> on </a:t>
                      </a:r>
                      <a:r>
                        <a:rPr lang="en-US" sz="1400" b="1" baseline="0" dirty="0" smtClean="0"/>
                        <a:t>Business</a:t>
                      </a:r>
                      <a:r>
                        <a:rPr lang="en-US" sz="1400" b="1" baseline="0" dirty="0"/>
                        <a:t>: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To</a:t>
                      </a:r>
                      <a:r>
                        <a:rPr lang="en-US" sz="1400" baseline="0" smtClean="0"/>
                        <a:t> target the right and quality customers and reduce effort on targeting the wrong segment.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1848">
                <a:tc>
                  <a:txBody>
                    <a:bodyPr/>
                    <a:lstStyle/>
                    <a:p>
                      <a:r>
                        <a:rPr lang="en-US" sz="1400" b="1" dirty="0"/>
                        <a:t>Other </a:t>
                      </a:r>
                      <a:r>
                        <a:rPr lang="en-US" sz="1400" b="1" dirty="0" smtClean="0"/>
                        <a:t>Business</a:t>
                      </a:r>
                      <a:r>
                        <a:rPr lang="en-US" sz="1400" b="1" baseline="0" dirty="0" smtClean="0"/>
                        <a:t> Rule </a:t>
                      </a:r>
                      <a:r>
                        <a:rPr lang="en-US" sz="1400" b="1" dirty="0" smtClean="0"/>
                        <a:t>Criteria</a:t>
                      </a:r>
                      <a:r>
                        <a:rPr lang="en-US" sz="1400" b="1" dirty="0"/>
                        <a:t>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All customer data</a:t>
                      </a:r>
                      <a:r>
                        <a:rPr lang="en-US" sz="1400" baseline="0" dirty="0" smtClean="0"/>
                        <a:t> in </a:t>
                      </a:r>
                      <a:r>
                        <a:rPr lang="en-US" sz="1400" baseline="0" dirty="0" err="1" smtClean="0"/>
                        <a:t>Klang</a:t>
                      </a:r>
                      <a:r>
                        <a:rPr lang="en-US" sz="1400" baseline="0" dirty="0" smtClean="0"/>
                        <a:t> Valley with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375">
                <a:tc>
                  <a:txBody>
                    <a:bodyPr/>
                    <a:lstStyle/>
                    <a:p>
                      <a:r>
                        <a:rPr lang="en-US" sz="1400" b="1" dirty="0"/>
                        <a:t>Model</a:t>
                      </a:r>
                      <a:r>
                        <a:rPr lang="en-US" sz="1400" b="1" baseline="0" dirty="0"/>
                        <a:t> </a:t>
                      </a:r>
                      <a:r>
                        <a:rPr lang="en-US" sz="1400" b="1" baseline="0" dirty="0" smtClean="0"/>
                        <a:t>Build Date: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r>
                        <a:rPr lang="en-US" sz="1400" baseline="0" dirty="0" smtClean="0"/>
                        <a:t> August 2021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733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– Second Generation (Youth)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83" y="1118864"/>
            <a:ext cx="11679435" cy="573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– Second Generation (Youth)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54" y="834512"/>
            <a:ext cx="11397293" cy="602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3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Used Case – Cash Rich/Investor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36849" y="1108038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Low Price</a:t>
            </a:r>
          </a:p>
          <a:p>
            <a:pPr algn="ctr"/>
            <a:r>
              <a:rPr lang="en-US" sz="1600" b="1" dirty="0"/>
              <a:t>&lt; </a:t>
            </a:r>
            <a:r>
              <a:rPr lang="en-US" sz="1600" b="1" dirty="0" smtClean="0"/>
              <a:t>RM310K</a:t>
            </a:r>
            <a:endParaRPr lang="en-US" sz="16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5214680" y="1108038"/>
            <a:ext cx="2044245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Middle Price</a:t>
            </a:r>
          </a:p>
          <a:p>
            <a:pPr algn="ctr"/>
            <a:r>
              <a:rPr lang="en-US" sz="1600" b="1" dirty="0" smtClean="0"/>
              <a:t>RM </a:t>
            </a:r>
            <a:r>
              <a:rPr lang="en-US" sz="1600" b="1" dirty="0"/>
              <a:t>310K – RM 765K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5737" y="1092041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High </a:t>
            </a:r>
            <a:r>
              <a:rPr lang="en-US" sz="1600" b="1" dirty="0"/>
              <a:t>Price</a:t>
            </a:r>
          </a:p>
          <a:p>
            <a:pPr algn="ctr"/>
            <a:r>
              <a:rPr lang="en-US" sz="1600" b="1" dirty="0"/>
              <a:t>&gt; RM </a:t>
            </a:r>
            <a:r>
              <a:rPr lang="en-US" sz="1600" b="1" dirty="0" smtClean="0"/>
              <a:t>765K</a:t>
            </a:r>
            <a:endParaRPr lang="en-US" sz="16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504824" y="1938164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(B40)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4824" y="2897388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(M40)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04824" y="3856612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(T20)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418465"/>
              </p:ext>
            </p:extLst>
          </p:nvPr>
        </p:nvGraphicFramePr>
        <p:xfrm>
          <a:off x="2649948" y="1742738"/>
          <a:ext cx="7073169" cy="29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7723">
                  <a:extLst>
                    <a:ext uri="{9D8B030D-6E8A-4147-A177-3AD203B41FA5}">
                      <a16:colId xmlns:a16="http://schemas.microsoft.com/office/drawing/2014/main" val="3660498809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2733611376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1608157383"/>
                    </a:ext>
                  </a:extLst>
                </a:gridCol>
              </a:tblGrid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479,826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(15.44 %)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1,214,387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(39.07 %)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348,291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(11.21 %)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84602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97,716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(3.14 %)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321,070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(10.33 %)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101,552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9757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22,155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(0.71 %)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95,495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(3.07 %)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53,403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(1.72 %)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2542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865576" y="4935921"/>
            <a:ext cx="271672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Around </a:t>
            </a: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7</a:t>
            </a: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.88% (215,366 out of 2,733,895) belong to Cash Rich (Investor) segment where this group of customer are high income but stayed at relatively lower property price.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2841868" y="1822718"/>
            <a:ext cx="2450676" cy="795607"/>
          </a:xfrm>
          <a:prstGeom prst="borderCallout1">
            <a:avLst>
              <a:gd name="adj1" fmla="val 101271"/>
              <a:gd name="adj2" fmla="val 49479"/>
              <a:gd name="adj3" fmla="val 129461"/>
              <a:gd name="adj4" fmla="val 4942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Dependents = 10,739 (10.99%)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Youth = 457 (0.47%)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4K-7K = 80,602 (82.49%)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Line Callout 1 15"/>
          <p:cNvSpPr/>
          <p:nvPr/>
        </p:nvSpPr>
        <p:spPr>
          <a:xfrm>
            <a:off x="5214680" y="2743067"/>
            <a:ext cx="2450676" cy="795607"/>
          </a:xfrm>
          <a:prstGeom prst="borderCallout1">
            <a:avLst>
              <a:gd name="adj1" fmla="val 99919"/>
              <a:gd name="adj2" fmla="val 1193"/>
              <a:gd name="adj3" fmla="val 161140"/>
              <a:gd name="adj4" fmla="val -298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Dependents = 4,037 (18.22%)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Youth = 90 (0.4%)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&gt;20K = 8,238 (37.18%)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Line Callout 1 16"/>
          <p:cNvSpPr/>
          <p:nvPr/>
        </p:nvSpPr>
        <p:spPr>
          <a:xfrm>
            <a:off x="7499090" y="3728808"/>
            <a:ext cx="2450676" cy="795607"/>
          </a:xfrm>
          <a:prstGeom prst="borderCallout1">
            <a:avLst>
              <a:gd name="adj1" fmla="val 50275"/>
              <a:gd name="adj2" fmla="val -521"/>
              <a:gd name="adj3" fmla="val 51267"/>
              <a:gd name="adj4" fmla="val -310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Dependents = 18,850 (19.74%)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Youth = 246 (0.25%)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&gt;20K = 29,576 (30.97%)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04573" y="4869354"/>
            <a:ext cx="79807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4</a:t>
            </a:r>
            <a:r>
              <a:rPr lang="en-US" dirty="0" smtClean="0"/>
              <a:t>5% of these customer have IA &lt; RM1k but 21% have IA within RM10k-RM100K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36% of these customer have TFA </a:t>
            </a:r>
            <a:r>
              <a:rPr lang="en-US" dirty="0"/>
              <a:t>within RM10k-RM100K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50% have median expenses &gt; RM3k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</a:t>
            </a:r>
            <a:r>
              <a:rPr lang="en-US" dirty="0" smtClean="0"/>
              <a:t>5% customer fall under income &gt;10k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83% of customer are adult with age 31-60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47% hold at least </a:t>
            </a:r>
            <a:r>
              <a:rPr lang="en-US" dirty="0"/>
              <a:t>2</a:t>
            </a:r>
            <a:r>
              <a:rPr lang="en-US" dirty="0" smtClean="0"/>
              <a:t> product type with Maybank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6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– Cash Rich/Investor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9" y="1085044"/>
            <a:ext cx="11774543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4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– Cash Rich/Investor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91" y="937865"/>
            <a:ext cx="11115818" cy="592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4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Used Case – Super Rich Mass Customer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36849" y="1108038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Low Price</a:t>
            </a:r>
          </a:p>
          <a:p>
            <a:pPr algn="ctr"/>
            <a:r>
              <a:rPr lang="en-US" sz="1600" b="1" dirty="0"/>
              <a:t>&lt; </a:t>
            </a:r>
            <a:r>
              <a:rPr lang="en-US" sz="1600" b="1" dirty="0" smtClean="0"/>
              <a:t>RM310K</a:t>
            </a:r>
            <a:endParaRPr lang="en-US" sz="16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5228749" y="1108038"/>
            <a:ext cx="201611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Middle Price</a:t>
            </a:r>
          </a:p>
          <a:p>
            <a:pPr algn="ctr"/>
            <a:r>
              <a:rPr lang="en-US" sz="1600" b="1" dirty="0" smtClean="0"/>
              <a:t>RM </a:t>
            </a:r>
            <a:r>
              <a:rPr lang="en-US" sz="1600" b="1" dirty="0"/>
              <a:t>310K – RM 765K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5737" y="1092041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High </a:t>
            </a:r>
            <a:r>
              <a:rPr lang="en-US" sz="1600" b="1" dirty="0"/>
              <a:t>Price</a:t>
            </a:r>
          </a:p>
          <a:p>
            <a:pPr algn="ctr"/>
            <a:r>
              <a:rPr lang="en-US" sz="1600" b="1" dirty="0"/>
              <a:t>&gt; RM </a:t>
            </a:r>
            <a:r>
              <a:rPr lang="en-US" sz="1600" b="1" dirty="0" smtClean="0"/>
              <a:t>765K</a:t>
            </a:r>
            <a:endParaRPr lang="en-US" sz="16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504824" y="1938164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(B40)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4824" y="2897388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(M40)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04824" y="3856612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(T20)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914364"/>
              </p:ext>
            </p:extLst>
          </p:nvPr>
        </p:nvGraphicFramePr>
        <p:xfrm>
          <a:off x="2649948" y="1742738"/>
          <a:ext cx="7073169" cy="29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7723">
                  <a:extLst>
                    <a:ext uri="{9D8B030D-6E8A-4147-A177-3AD203B41FA5}">
                      <a16:colId xmlns:a16="http://schemas.microsoft.com/office/drawing/2014/main" val="3660498809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2733611376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1608157383"/>
                    </a:ext>
                  </a:extLst>
                </a:gridCol>
              </a:tblGrid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479,826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(15.44 %)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1,214,387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(39.07 %)</a:t>
                      </a:r>
                      <a:endParaRPr 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348,291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(11.21 %)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84602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97,716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321,070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(10.33 %)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101,552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9757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22,155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(0.71 %)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95,495</a:t>
                      </a:r>
                      <a:endParaRPr lang="en-US" dirty="0" smtClean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(3.07 %)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53,403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(1.72 %)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2542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911503" y="4825554"/>
            <a:ext cx="2885946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Around 1.72% (53,403 out of 2,733,895) belong to Super Rich segment where this group of customer are enjoying life with excess source of income.</a:t>
            </a:r>
          </a:p>
        </p:txBody>
      </p:sp>
      <p:sp>
        <p:nvSpPr>
          <p:cNvPr id="12" name="Line Callout 1 11"/>
          <p:cNvSpPr/>
          <p:nvPr/>
        </p:nvSpPr>
        <p:spPr>
          <a:xfrm>
            <a:off x="4709006" y="3706027"/>
            <a:ext cx="2440612" cy="725875"/>
          </a:xfrm>
          <a:prstGeom prst="borderCallout1">
            <a:avLst>
              <a:gd name="adj1" fmla="val 49400"/>
              <a:gd name="adj2" fmla="val 99287"/>
              <a:gd name="adj3" fmla="val 48848"/>
              <a:gd name="adj4" fmla="val 1339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 smtClean="0">
                <a:solidFill>
                  <a:schemeClr val="tx1"/>
                </a:solidFill>
              </a:rPr>
              <a:t>Dependents = 13,134 (24.59%)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Youth = 125 (0.23%)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&gt;20K = 18310 (34.29%)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4573" y="4869354"/>
            <a:ext cx="79807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4</a:t>
            </a:r>
            <a:r>
              <a:rPr lang="en-US" dirty="0"/>
              <a:t>3</a:t>
            </a:r>
            <a:r>
              <a:rPr lang="en-US" dirty="0" smtClean="0"/>
              <a:t>% of these customer have IA &lt; RM1k but 27% have IA within RM10k-RM100K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37% of these customer have TFA </a:t>
            </a:r>
            <a:r>
              <a:rPr lang="en-US" dirty="0"/>
              <a:t>within RM10k-RM100K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53% have median expenses &gt; RM3k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All customer fall under income &gt;10k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58% of customer are adult with age 41-60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45% hold at least </a:t>
            </a:r>
            <a:r>
              <a:rPr lang="en-US" dirty="0"/>
              <a:t>2</a:t>
            </a:r>
            <a:r>
              <a:rPr lang="en-US" dirty="0" smtClean="0"/>
              <a:t> product type with Maybank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911503" y="6274943"/>
            <a:ext cx="288594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Proposed Action</a:t>
            </a:r>
          </a:p>
        </p:txBody>
      </p:sp>
    </p:spTree>
    <p:extLst>
      <p:ext uri="{BB962C8B-B14F-4D97-AF65-F5344CB8AC3E}">
        <p14:creationId xmlns:p14="http://schemas.microsoft.com/office/powerpoint/2010/main" val="166796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– Super Rich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86" y="1104575"/>
            <a:ext cx="11530429" cy="575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3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7.0 Used Case – Super Rich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6" y="923575"/>
            <a:ext cx="11135509" cy="593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DEB2-8969-456C-A172-00A8EA30485E}" type="slidenum">
              <a:rPr lang="en-US" smtClean="0"/>
              <a:t>28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0762C5-A43E-4902-9DD4-147710502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352" y="1983241"/>
            <a:ext cx="8910481" cy="738539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Trebuchet MS" panose="020B0603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1617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8</a:t>
            </a:r>
            <a:r>
              <a:rPr lang="en-US" sz="2800" dirty="0" smtClean="0">
                <a:latin typeface="Trebuchet MS" panose="020B0603020202020204" pitchFamily="34" charset="0"/>
              </a:rPr>
              <a:t>.0 Next Step</a:t>
            </a:r>
            <a:endParaRPr lang="en-US" sz="28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59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5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DEC0-008B-462C-92F3-5C1061901C85}" type="slidenum">
              <a:rPr lang="en-MY" smtClean="0"/>
              <a:t>3</a:t>
            </a:fld>
            <a:endParaRPr lang="en-MY"/>
          </a:p>
        </p:txBody>
      </p:sp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2</a:t>
            </a:r>
            <a:r>
              <a:rPr lang="en-US" sz="2800" dirty="0" smtClean="0">
                <a:latin typeface="Trebuchet MS" panose="020B0603020202020204" pitchFamily="34" charset="0"/>
              </a:rPr>
              <a:t>.0 Framework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28851"/>
              </p:ext>
            </p:extLst>
          </p:nvPr>
        </p:nvGraphicFramePr>
        <p:xfrm>
          <a:off x="660400" y="1501986"/>
          <a:ext cx="2900218" cy="18338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900218">
                  <a:extLst>
                    <a:ext uri="{9D8B030D-6E8A-4147-A177-3AD203B41FA5}">
                      <a16:colId xmlns:a16="http://schemas.microsoft.com/office/drawing/2014/main" val="2785143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Mortgage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78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PJ Customer</a:t>
                      </a:r>
                      <a:r>
                        <a:rPr lang="en-US" baseline="0" dirty="0" smtClean="0"/>
                        <a:t> (# 86,952)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-Address</a:t>
                      </a:r>
                    </a:p>
                    <a:p>
                      <a:r>
                        <a:rPr lang="en-US" dirty="0" smtClean="0"/>
                        <a:t>-Postcode</a:t>
                      </a:r>
                    </a:p>
                    <a:p>
                      <a:r>
                        <a:rPr lang="en-US" dirty="0" smtClean="0"/>
                        <a:t>-Mortgage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Price</a:t>
                      </a:r>
                    </a:p>
                    <a:p>
                      <a:r>
                        <a:rPr lang="en-US" dirty="0" smtClean="0"/>
                        <a:t>*Term Extraction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74548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303108"/>
              </p:ext>
            </p:extLst>
          </p:nvPr>
        </p:nvGraphicFramePr>
        <p:xfrm>
          <a:off x="4094480" y="1501986"/>
          <a:ext cx="2489200" cy="18338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2785143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</a:t>
                      </a:r>
                      <a:r>
                        <a:rPr lang="en-US" dirty="0" smtClean="0"/>
                        <a:t>-Property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78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Klang</a:t>
                      </a:r>
                      <a:r>
                        <a:rPr lang="en-US" dirty="0" smtClean="0"/>
                        <a:t> Valley (# 180K)</a:t>
                      </a:r>
                    </a:p>
                    <a:p>
                      <a:r>
                        <a:rPr lang="en-US" dirty="0" smtClean="0"/>
                        <a:t>-Address</a:t>
                      </a:r>
                    </a:p>
                    <a:p>
                      <a:r>
                        <a:rPr lang="en-US" baseline="0" dirty="0" smtClean="0"/>
                        <a:t>-Postcode</a:t>
                      </a:r>
                    </a:p>
                    <a:p>
                      <a:r>
                        <a:rPr lang="en-US" baseline="0" dirty="0" smtClean="0"/>
                        <a:t>-Price</a:t>
                      </a:r>
                    </a:p>
                    <a:p>
                      <a:r>
                        <a:rPr lang="en-US" baseline="0" dirty="0" smtClean="0"/>
                        <a:t>*Web Scrapping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74548"/>
                  </a:ext>
                </a:extLst>
              </a:tr>
            </a:tbl>
          </a:graphicData>
        </a:graphic>
      </p:graphicFrame>
      <p:sp>
        <p:nvSpPr>
          <p:cNvPr id="18" name="Right Brace 17"/>
          <p:cNvSpPr/>
          <p:nvPr/>
        </p:nvSpPr>
        <p:spPr>
          <a:xfrm rot="5400000">
            <a:off x="3271370" y="2829860"/>
            <a:ext cx="579420" cy="1798320"/>
          </a:xfrm>
          <a:prstGeom prst="rightBrace">
            <a:avLst>
              <a:gd name="adj1" fmla="val 17021"/>
              <a:gd name="adj2" fmla="val 50000"/>
            </a:avLst>
          </a:prstGeom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409301"/>
              </p:ext>
            </p:extLst>
          </p:nvPr>
        </p:nvGraphicFramePr>
        <p:xfrm>
          <a:off x="2052320" y="4204546"/>
          <a:ext cx="3017520" cy="15595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017520">
                  <a:extLst>
                    <a:ext uri="{9D8B030D-6E8A-4147-A177-3AD203B41FA5}">
                      <a16:colId xmlns:a16="http://schemas.microsoft.com/office/drawing/2014/main" val="2785143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Matching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78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-Match by Postcode &amp; String</a:t>
                      </a:r>
                    </a:p>
                    <a:p>
                      <a:r>
                        <a:rPr lang="en-US" baseline="0" dirty="0" smtClean="0"/>
                        <a:t>-Match by String only</a:t>
                      </a:r>
                    </a:p>
                    <a:p>
                      <a:r>
                        <a:rPr lang="en-US" baseline="0" dirty="0" smtClean="0"/>
                        <a:t>*accuracy based on ±50% from real property price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74548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376361"/>
              </p:ext>
            </p:extLst>
          </p:nvPr>
        </p:nvGraphicFramePr>
        <p:xfrm>
          <a:off x="6771640" y="4204546"/>
          <a:ext cx="3530600" cy="15595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530600">
                  <a:extLst>
                    <a:ext uri="{9D8B030D-6E8A-4147-A177-3AD203B41FA5}">
                      <a16:colId xmlns:a16="http://schemas.microsoft.com/office/drawing/2014/main" val="2785143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Customer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785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Klang</a:t>
                      </a:r>
                      <a:r>
                        <a:rPr lang="en-US" baseline="0" dirty="0" smtClean="0"/>
                        <a:t> Valley</a:t>
                      </a:r>
                      <a:r>
                        <a:rPr lang="en-US" dirty="0" smtClean="0"/>
                        <a:t> Customer</a:t>
                      </a:r>
                      <a:r>
                        <a:rPr lang="en-US" baseline="0" dirty="0" smtClean="0"/>
                        <a:t> (# 5 Mill)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-Address</a:t>
                      </a:r>
                    </a:p>
                    <a:p>
                      <a:r>
                        <a:rPr lang="en-US" dirty="0" smtClean="0"/>
                        <a:t>-Price</a:t>
                      </a:r>
                    </a:p>
                    <a:p>
                      <a:r>
                        <a:rPr lang="en-US" dirty="0" smtClean="0"/>
                        <a:t>*Term Extraction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74548"/>
                  </a:ext>
                </a:extLst>
              </a:tr>
            </a:tbl>
          </a:graphicData>
        </a:graphic>
      </p:graphicFrame>
      <p:sp>
        <p:nvSpPr>
          <p:cNvPr id="21" name="Arrow: Right 18">
            <a:extLst>
              <a:ext uri="{FF2B5EF4-FFF2-40B4-BE49-F238E27FC236}">
                <a16:creationId xmlns:a16="http://schemas.microsoft.com/office/drawing/2014/main" id="{4630D110-F2BC-4CBA-9237-D1C6702C71D4}"/>
              </a:ext>
            </a:extLst>
          </p:cNvPr>
          <p:cNvSpPr/>
          <p:nvPr/>
        </p:nvSpPr>
        <p:spPr>
          <a:xfrm>
            <a:off x="5401994" y="4779437"/>
            <a:ext cx="1037492" cy="584298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TextBox 21"/>
          <p:cNvSpPr txBox="1"/>
          <p:nvPr/>
        </p:nvSpPr>
        <p:spPr>
          <a:xfrm>
            <a:off x="5221979" y="4410105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0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CBDEB2-8969-456C-A172-00A8EA30485E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00762C5-A43E-4902-9DD4-1477105026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5352" y="1983241"/>
            <a:ext cx="8910481" cy="738539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Trebuchet MS" panose="020B0603020202020204" pitchFamily="34" charset="0"/>
              </a:rPr>
              <a:t>APPENDIX</a:t>
            </a:r>
            <a:endParaRPr lang="en-US" sz="3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51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Used Case 1 – Potential Affluent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247658"/>
              </p:ext>
            </p:extLst>
          </p:nvPr>
        </p:nvGraphicFramePr>
        <p:xfrm>
          <a:off x="1944832" y="1099706"/>
          <a:ext cx="7088332" cy="33349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86764">
                  <a:extLst>
                    <a:ext uri="{9D8B030D-6E8A-4147-A177-3AD203B41FA5}">
                      <a16:colId xmlns:a16="http://schemas.microsoft.com/office/drawing/2014/main" val="3969436967"/>
                    </a:ext>
                  </a:extLst>
                </a:gridCol>
                <a:gridCol w="1112591">
                  <a:extLst>
                    <a:ext uri="{9D8B030D-6E8A-4147-A177-3AD203B41FA5}">
                      <a16:colId xmlns:a16="http://schemas.microsoft.com/office/drawing/2014/main" val="525079817"/>
                    </a:ext>
                  </a:extLst>
                </a:gridCol>
                <a:gridCol w="919097">
                  <a:extLst>
                    <a:ext uri="{9D8B030D-6E8A-4147-A177-3AD203B41FA5}">
                      <a16:colId xmlns:a16="http://schemas.microsoft.com/office/drawing/2014/main" val="4184273578"/>
                    </a:ext>
                  </a:extLst>
                </a:gridCol>
                <a:gridCol w="967470">
                  <a:extLst>
                    <a:ext uri="{9D8B030D-6E8A-4147-A177-3AD203B41FA5}">
                      <a16:colId xmlns:a16="http://schemas.microsoft.com/office/drawing/2014/main" val="1211962978"/>
                    </a:ext>
                  </a:extLst>
                </a:gridCol>
                <a:gridCol w="967470">
                  <a:extLst>
                    <a:ext uri="{9D8B030D-6E8A-4147-A177-3AD203B41FA5}">
                      <a16:colId xmlns:a16="http://schemas.microsoft.com/office/drawing/2014/main" val="890464271"/>
                    </a:ext>
                  </a:extLst>
                </a:gridCol>
                <a:gridCol w="967470">
                  <a:extLst>
                    <a:ext uri="{9D8B030D-6E8A-4147-A177-3AD203B41FA5}">
                      <a16:colId xmlns:a16="http://schemas.microsoft.com/office/drawing/2014/main" val="3405069457"/>
                    </a:ext>
                  </a:extLst>
                </a:gridCol>
                <a:gridCol w="967470">
                  <a:extLst>
                    <a:ext uri="{9D8B030D-6E8A-4147-A177-3AD203B41FA5}">
                      <a16:colId xmlns:a16="http://schemas.microsoft.com/office/drawing/2014/main" val="3861657322"/>
                    </a:ext>
                  </a:extLst>
                </a:gridCol>
              </a:tblGrid>
              <a:tr h="416873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>
                          <a:effectLst/>
                        </a:rPr>
                        <a:t>Segment2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err="1">
                          <a:effectLst/>
                        </a:rPr>
                        <a:t>income_cat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smtClean="0">
                          <a:effectLst/>
                        </a:rPr>
                        <a:t>&lt; </a:t>
                      </a:r>
                      <a:r>
                        <a:rPr lang="en-MY" sz="1100" u="none" strike="noStrike" dirty="0">
                          <a:effectLst/>
                        </a:rPr>
                        <a:t>310K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>
                          <a:effectLst/>
                        </a:rPr>
                        <a:t>310k-765k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smtClean="0">
                          <a:effectLst/>
                        </a:rPr>
                        <a:t>&gt;</a:t>
                      </a:r>
                      <a:r>
                        <a:rPr lang="en-MY" sz="1100" u="none" strike="noStrike" dirty="0">
                          <a:effectLst/>
                        </a:rPr>
                        <a:t>765k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smtClean="0">
                          <a:effectLst/>
                        </a:rPr>
                        <a:t>NO </a:t>
                      </a:r>
                      <a:r>
                        <a:rPr lang="en-MY" sz="1100" u="none" strike="noStrike" dirty="0">
                          <a:effectLst/>
                        </a:rPr>
                        <a:t>PRICE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>
                          <a:effectLst/>
                        </a:rPr>
                        <a:t>Grand Total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90419"/>
                  </a:ext>
                </a:extLst>
              </a:tr>
              <a:tr h="416873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B40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479,826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1,214,387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348,291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467,922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2,510,426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397843"/>
                  </a:ext>
                </a:extLst>
              </a:tr>
              <a:tr h="416873">
                <a:tc vMerge="1">
                  <a:txBody>
                    <a:bodyPr/>
                    <a:lstStyle/>
                    <a:p>
                      <a:pPr algn="ctr" fontAlgn="b"/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M40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97,716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321,070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101,552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90,347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610,685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44304"/>
                  </a:ext>
                </a:extLst>
              </a:tr>
              <a:tr h="416873">
                <a:tc vMerge="1">
                  <a:txBody>
                    <a:bodyPr/>
                    <a:lstStyle/>
                    <a:p>
                      <a:pPr algn="ctr" fontAlgn="b"/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T20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22,155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95,495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53,403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28,243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199,296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814676"/>
                  </a:ext>
                </a:extLst>
              </a:tr>
              <a:tr h="416873">
                <a:tc vMerge="1">
                  <a:txBody>
                    <a:bodyPr/>
                    <a:lstStyle/>
                    <a:p>
                      <a:pPr algn="ctr" fontAlgn="b"/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18,046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52,440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16,042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23,409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109,937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042070"/>
                  </a:ext>
                </a:extLst>
              </a:tr>
              <a:tr h="416873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37,796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163,327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86,456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43,870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331,449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46819"/>
                  </a:ext>
                </a:extLst>
              </a:tr>
              <a:tr h="416873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204,478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650,070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232,184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274,250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1,360,982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060399"/>
                  </a:ext>
                </a:extLst>
              </a:tr>
              <a:tr h="416873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860,017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2,496,789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837,928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928,041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5,122,775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7087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1309653" y="4801401"/>
            <a:ext cx="35671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118,590 Potential Affluent: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Currently MASS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property with more than 765k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Is in M40 or T20</a:t>
            </a:r>
          </a:p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5341326" y="4699884"/>
            <a:ext cx="4714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Possibly have other assets in other place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50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Used Case 2 </a:t>
            </a:r>
            <a:r>
              <a:rPr lang="en-US" sz="2800" dirty="0">
                <a:latin typeface="Trebuchet MS" panose="020B0603020202020204" pitchFamily="34" charset="0"/>
              </a:rPr>
              <a:t>– Cash rich/Investor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162063"/>
              </p:ext>
            </p:extLst>
          </p:nvPr>
        </p:nvGraphicFramePr>
        <p:xfrm>
          <a:off x="1944832" y="1099706"/>
          <a:ext cx="7088332" cy="333498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86764">
                  <a:extLst>
                    <a:ext uri="{9D8B030D-6E8A-4147-A177-3AD203B41FA5}">
                      <a16:colId xmlns:a16="http://schemas.microsoft.com/office/drawing/2014/main" val="3969436967"/>
                    </a:ext>
                  </a:extLst>
                </a:gridCol>
                <a:gridCol w="1112591">
                  <a:extLst>
                    <a:ext uri="{9D8B030D-6E8A-4147-A177-3AD203B41FA5}">
                      <a16:colId xmlns:a16="http://schemas.microsoft.com/office/drawing/2014/main" val="525079817"/>
                    </a:ext>
                  </a:extLst>
                </a:gridCol>
                <a:gridCol w="919097">
                  <a:extLst>
                    <a:ext uri="{9D8B030D-6E8A-4147-A177-3AD203B41FA5}">
                      <a16:colId xmlns:a16="http://schemas.microsoft.com/office/drawing/2014/main" val="4184273578"/>
                    </a:ext>
                  </a:extLst>
                </a:gridCol>
                <a:gridCol w="967470">
                  <a:extLst>
                    <a:ext uri="{9D8B030D-6E8A-4147-A177-3AD203B41FA5}">
                      <a16:colId xmlns:a16="http://schemas.microsoft.com/office/drawing/2014/main" val="1211962978"/>
                    </a:ext>
                  </a:extLst>
                </a:gridCol>
                <a:gridCol w="967470">
                  <a:extLst>
                    <a:ext uri="{9D8B030D-6E8A-4147-A177-3AD203B41FA5}">
                      <a16:colId xmlns:a16="http://schemas.microsoft.com/office/drawing/2014/main" val="890464271"/>
                    </a:ext>
                  </a:extLst>
                </a:gridCol>
                <a:gridCol w="967470">
                  <a:extLst>
                    <a:ext uri="{9D8B030D-6E8A-4147-A177-3AD203B41FA5}">
                      <a16:colId xmlns:a16="http://schemas.microsoft.com/office/drawing/2014/main" val="3405069457"/>
                    </a:ext>
                  </a:extLst>
                </a:gridCol>
                <a:gridCol w="967470">
                  <a:extLst>
                    <a:ext uri="{9D8B030D-6E8A-4147-A177-3AD203B41FA5}">
                      <a16:colId xmlns:a16="http://schemas.microsoft.com/office/drawing/2014/main" val="3861657322"/>
                    </a:ext>
                  </a:extLst>
                </a:gridCol>
              </a:tblGrid>
              <a:tr h="416873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>
                          <a:effectLst/>
                        </a:rPr>
                        <a:t>Segment2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err="1">
                          <a:effectLst/>
                        </a:rPr>
                        <a:t>income_cat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smtClean="0">
                          <a:effectLst/>
                        </a:rPr>
                        <a:t>&lt; </a:t>
                      </a:r>
                      <a:r>
                        <a:rPr lang="en-MY" sz="1100" u="none" strike="noStrike" dirty="0">
                          <a:effectLst/>
                        </a:rPr>
                        <a:t>310K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>
                          <a:effectLst/>
                        </a:rPr>
                        <a:t>310k-765k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smtClean="0">
                          <a:effectLst/>
                        </a:rPr>
                        <a:t>&gt;</a:t>
                      </a:r>
                      <a:r>
                        <a:rPr lang="en-MY" sz="1100" u="none" strike="noStrike" dirty="0">
                          <a:effectLst/>
                        </a:rPr>
                        <a:t>765k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smtClean="0">
                          <a:effectLst/>
                        </a:rPr>
                        <a:t>NO </a:t>
                      </a:r>
                      <a:r>
                        <a:rPr lang="en-MY" sz="1100" u="none" strike="noStrike" dirty="0">
                          <a:effectLst/>
                        </a:rPr>
                        <a:t>PRICE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>
                          <a:effectLst/>
                        </a:rPr>
                        <a:t>Grand Total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90419"/>
                  </a:ext>
                </a:extLst>
              </a:tr>
              <a:tr h="416873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B40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479,826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1,214,387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348,291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467,922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2,510,426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1397843"/>
                  </a:ext>
                </a:extLst>
              </a:tr>
              <a:tr h="416873">
                <a:tc vMerge="1">
                  <a:txBody>
                    <a:bodyPr/>
                    <a:lstStyle/>
                    <a:p>
                      <a:pPr algn="ctr" fontAlgn="b"/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M40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97,716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321,070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101,552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90,347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610,685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244304"/>
                  </a:ext>
                </a:extLst>
              </a:tr>
              <a:tr h="416873">
                <a:tc vMerge="1">
                  <a:txBody>
                    <a:bodyPr/>
                    <a:lstStyle/>
                    <a:p>
                      <a:pPr algn="ctr" fontAlgn="b"/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T20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22,155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95,495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53,403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28,243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199,296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814676"/>
                  </a:ext>
                </a:extLst>
              </a:tr>
              <a:tr h="416873">
                <a:tc vMerge="1">
                  <a:txBody>
                    <a:bodyPr/>
                    <a:lstStyle/>
                    <a:p>
                      <a:pPr algn="ctr" fontAlgn="b"/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18,046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52,440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16,042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23,409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109,937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042070"/>
                  </a:ext>
                </a:extLst>
              </a:tr>
              <a:tr h="416873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Y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37,796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163,327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86,456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43,870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331,449 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697469"/>
                  </a:ext>
                </a:extLst>
              </a:tr>
              <a:tr h="416873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?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204,478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650,070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232,184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274,250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1,360,982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56060399"/>
                  </a:ext>
                </a:extLst>
              </a:tr>
              <a:tr h="416873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860,017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2,496,789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837,928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928,041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5,122,775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70874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5929312" y="4482748"/>
            <a:ext cx="4714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119,871 potential customer: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Currently MASS 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Own a property valued less than 310k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Is in M40 or T20</a:t>
            </a:r>
          </a:p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1114426" y="4482748"/>
            <a:ext cx="42449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Possibly have a large disposable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Offers suitable products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Investment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Insurance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Personal loan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2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Used Case 3 – Campaign Prioritization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861917" y="4373142"/>
            <a:ext cx="4052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Example: Campaign targeting MASS &amp; T20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Total no of customer : 199,296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102195"/>
              </p:ext>
            </p:extLst>
          </p:nvPr>
        </p:nvGraphicFramePr>
        <p:xfrm>
          <a:off x="504826" y="1726911"/>
          <a:ext cx="3374724" cy="23324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94133">
                  <a:extLst>
                    <a:ext uri="{9D8B030D-6E8A-4147-A177-3AD203B41FA5}">
                      <a16:colId xmlns:a16="http://schemas.microsoft.com/office/drawing/2014/main" val="3370610081"/>
                    </a:ext>
                  </a:extLst>
                </a:gridCol>
                <a:gridCol w="1194133">
                  <a:extLst>
                    <a:ext uri="{9D8B030D-6E8A-4147-A177-3AD203B41FA5}">
                      <a16:colId xmlns:a16="http://schemas.microsoft.com/office/drawing/2014/main" val="1526494410"/>
                    </a:ext>
                  </a:extLst>
                </a:gridCol>
                <a:gridCol w="986458">
                  <a:extLst>
                    <a:ext uri="{9D8B030D-6E8A-4147-A177-3AD203B41FA5}">
                      <a16:colId xmlns:a16="http://schemas.microsoft.com/office/drawing/2014/main" val="4010411673"/>
                    </a:ext>
                  </a:extLst>
                </a:gridCol>
              </a:tblGrid>
              <a:tr h="3887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Segment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err="1">
                          <a:effectLst/>
                        </a:rPr>
                        <a:t>income_cat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>
                          <a:effectLst/>
                        </a:rPr>
                        <a:t>count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531013"/>
                  </a:ext>
                </a:extLst>
              </a:tr>
              <a:tr h="388745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2,510,426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363301"/>
                  </a:ext>
                </a:extLst>
              </a:tr>
              <a:tr h="388745">
                <a:tc vMerge="1">
                  <a:txBody>
                    <a:bodyPr/>
                    <a:lstStyle/>
                    <a:p>
                      <a:pPr algn="ctr" fontAlgn="b"/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610,685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0924591"/>
                  </a:ext>
                </a:extLst>
              </a:tr>
              <a:tr h="388745">
                <a:tc vMerge="1">
                  <a:txBody>
                    <a:bodyPr/>
                    <a:lstStyle/>
                    <a:p>
                      <a:pPr algn="ctr" fontAlgn="b"/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199,296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272857"/>
                  </a:ext>
                </a:extLst>
              </a:tr>
              <a:tr h="388745">
                <a:tc vMerge="1">
                  <a:txBody>
                    <a:bodyPr/>
                    <a:lstStyle/>
                    <a:p>
                      <a:pPr algn="ctr" fontAlgn="b"/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109,937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7178948"/>
                  </a:ext>
                </a:extLst>
              </a:tr>
              <a:tr h="388745">
                <a:tc>
                  <a:txBody>
                    <a:bodyPr/>
                    <a:lstStyle/>
                    <a:p>
                      <a:pPr algn="ctr" fontAlgn="b"/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smtClean="0">
                          <a:effectLst/>
                        </a:rPr>
                        <a:t>3,430,344 </a:t>
                      </a:r>
                      <a:endParaRPr lang="en-MY" sz="1100" u="none" strike="noStrike" dirty="0">
                        <a:effectLst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94096161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103623"/>
              </p:ext>
            </p:extLst>
          </p:nvPr>
        </p:nvGraphicFramePr>
        <p:xfrm>
          <a:off x="5709226" y="1726911"/>
          <a:ext cx="5644574" cy="23324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141">
                  <a:extLst>
                    <a:ext uri="{9D8B030D-6E8A-4147-A177-3AD203B41FA5}">
                      <a16:colId xmlns:a16="http://schemas.microsoft.com/office/drawing/2014/main" val="4033853748"/>
                    </a:ext>
                  </a:extLst>
                </a:gridCol>
                <a:gridCol w="879073">
                  <a:extLst>
                    <a:ext uri="{9D8B030D-6E8A-4147-A177-3AD203B41FA5}">
                      <a16:colId xmlns:a16="http://schemas.microsoft.com/office/drawing/2014/main" val="2148507801"/>
                    </a:ext>
                  </a:extLst>
                </a:gridCol>
                <a:gridCol w="925340">
                  <a:extLst>
                    <a:ext uri="{9D8B030D-6E8A-4147-A177-3AD203B41FA5}">
                      <a16:colId xmlns:a16="http://schemas.microsoft.com/office/drawing/2014/main" val="4085301346"/>
                    </a:ext>
                  </a:extLst>
                </a:gridCol>
                <a:gridCol w="925340">
                  <a:extLst>
                    <a:ext uri="{9D8B030D-6E8A-4147-A177-3AD203B41FA5}">
                      <a16:colId xmlns:a16="http://schemas.microsoft.com/office/drawing/2014/main" val="1767913538"/>
                    </a:ext>
                  </a:extLst>
                </a:gridCol>
                <a:gridCol w="925340">
                  <a:extLst>
                    <a:ext uri="{9D8B030D-6E8A-4147-A177-3AD203B41FA5}">
                      <a16:colId xmlns:a16="http://schemas.microsoft.com/office/drawing/2014/main" val="3110451696"/>
                    </a:ext>
                  </a:extLst>
                </a:gridCol>
                <a:gridCol w="925340">
                  <a:extLst>
                    <a:ext uri="{9D8B030D-6E8A-4147-A177-3AD203B41FA5}">
                      <a16:colId xmlns:a16="http://schemas.microsoft.com/office/drawing/2014/main" val="1693591366"/>
                    </a:ext>
                  </a:extLst>
                </a:gridCol>
              </a:tblGrid>
              <a:tr h="388745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err="1">
                          <a:effectLst/>
                        </a:rPr>
                        <a:t>income_cat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smtClean="0">
                          <a:effectLst/>
                        </a:rPr>
                        <a:t>&lt; </a:t>
                      </a:r>
                      <a:r>
                        <a:rPr lang="en-MY" sz="1100" u="none" strike="noStrike" dirty="0">
                          <a:effectLst/>
                        </a:rPr>
                        <a:t>310K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>
                          <a:effectLst/>
                        </a:rPr>
                        <a:t>310k-765k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smtClean="0">
                          <a:effectLst/>
                        </a:rPr>
                        <a:t>&gt;</a:t>
                      </a:r>
                      <a:r>
                        <a:rPr lang="en-MY" sz="1100" u="none" strike="noStrike" dirty="0">
                          <a:effectLst/>
                        </a:rPr>
                        <a:t>765k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 smtClean="0">
                          <a:effectLst/>
                        </a:rPr>
                        <a:t>NO </a:t>
                      </a:r>
                      <a:r>
                        <a:rPr lang="en-MY" sz="1100" u="none" strike="noStrike" dirty="0">
                          <a:effectLst/>
                        </a:rPr>
                        <a:t>PRICE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u="none" strike="noStrike" dirty="0">
                          <a:effectLst/>
                        </a:rPr>
                        <a:t>Grand Total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00958"/>
                  </a:ext>
                </a:extLst>
              </a:tr>
              <a:tr h="388745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479,826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1,214,387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348,291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467,922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2,510,426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73975200"/>
                  </a:ext>
                </a:extLst>
              </a:tr>
              <a:tr h="388745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97,716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321,070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101,552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90,347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610,685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7347114"/>
                  </a:ext>
                </a:extLst>
              </a:tr>
              <a:tr h="388745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22,155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95,495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53,403 </a:t>
                      </a:r>
                    </a:p>
                  </a:txBody>
                  <a:tcPr marL="9525" marR="9525" marT="9525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28,243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199,296 </a:t>
                      </a:r>
                    </a:p>
                  </a:txBody>
                  <a:tcPr marL="9525" marR="9525" marT="9525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635268"/>
                  </a:ext>
                </a:extLst>
              </a:tr>
              <a:tr h="388745"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18,046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52,440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16,042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23,409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109,937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76755024"/>
                  </a:ext>
                </a:extLst>
              </a:tr>
              <a:tr h="388745">
                <a:tc>
                  <a:txBody>
                    <a:bodyPr/>
                    <a:lstStyle/>
                    <a:p>
                      <a:pPr algn="ctr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617,743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1,683,392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519,288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609,921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Y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3,430,344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6289156"/>
                  </a:ext>
                </a:extLst>
              </a:tr>
            </a:tbl>
          </a:graphicData>
        </a:graphic>
      </p:graphicFrame>
      <p:sp>
        <p:nvSpPr>
          <p:cNvPr id="6" name="Arrow: Right 18">
            <a:extLst>
              <a:ext uri="{FF2B5EF4-FFF2-40B4-BE49-F238E27FC236}">
                <a16:creationId xmlns:a16="http://schemas.microsoft.com/office/drawing/2014/main" id="{4630D110-F2BC-4CBA-9237-D1C6702C71D4}"/>
              </a:ext>
            </a:extLst>
          </p:cNvPr>
          <p:cNvSpPr/>
          <p:nvPr/>
        </p:nvSpPr>
        <p:spPr>
          <a:xfrm>
            <a:off x="4420249" y="2776781"/>
            <a:ext cx="739494" cy="584298"/>
          </a:xfrm>
          <a:prstGeom prst="rightArrow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5709226" y="4373142"/>
            <a:ext cx="40520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Prioritize the customer based on the Property value more than 765k first: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53,403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Followed by the others for the leads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103,801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4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19" y="3904838"/>
            <a:ext cx="9392961" cy="295252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520" y="701956"/>
            <a:ext cx="9392961" cy="2962688"/>
          </a:xfrm>
          <a:prstGeom prst="rect">
            <a:avLst/>
          </a:prstGeom>
        </p:spPr>
      </p:pic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5 Profile analysis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743784" y="448328"/>
            <a:ext cx="704432" cy="37275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err="1">
                <a:solidFill>
                  <a:sysClr val="windowText" lastClr="000000"/>
                </a:solidFill>
              </a:rPr>
              <a:t>i</a:t>
            </a:r>
            <a:r>
              <a:rPr lang="en-US" sz="1600" b="1" dirty="0" err="1" smtClean="0">
                <a:solidFill>
                  <a:sysClr val="windowText" lastClr="000000"/>
                </a:solidFill>
              </a:rPr>
              <a:t>a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43784" y="3532088"/>
            <a:ext cx="704432" cy="37275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err="1" smtClean="0">
                <a:solidFill>
                  <a:sysClr val="windowText" lastClr="000000"/>
                </a:solidFill>
              </a:rPr>
              <a:t>tfa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40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09" y="3904838"/>
            <a:ext cx="9364382" cy="2838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595" y="627736"/>
            <a:ext cx="9476811" cy="2883556"/>
          </a:xfrm>
          <a:prstGeom prst="rect">
            <a:avLst/>
          </a:prstGeom>
        </p:spPr>
      </p:pic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5 Profile analysis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743784" y="3532088"/>
            <a:ext cx="704432" cy="37275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salary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689734" y="448328"/>
            <a:ext cx="812532" cy="37275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expense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5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336" y="3867565"/>
            <a:ext cx="9345329" cy="27245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994" y="634703"/>
            <a:ext cx="9412013" cy="2848373"/>
          </a:xfrm>
          <a:prstGeom prst="rect">
            <a:avLst/>
          </a:prstGeom>
        </p:spPr>
      </p:pic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5 Profile analysis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743784" y="448328"/>
            <a:ext cx="704432" cy="37275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Age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331948" y="3597960"/>
            <a:ext cx="1528104" cy="37275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Product Holding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9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15" y="4058613"/>
            <a:ext cx="9288171" cy="27245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336" y="757837"/>
            <a:ext cx="9345329" cy="2991267"/>
          </a:xfrm>
          <a:prstGeom prst="rect">
            <a:avLst/>
          </a:prstGeom>
        </p:spPr>
      </p:pic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5 Profile analysis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421889" y="448328"/>
            <a:ext cx="1348222" cy="37275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Marital Status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743784" y="3749104"/>
            <a:ext cx="704432" cy="37275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youth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84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5 Profile analysis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474355" y="1559676"/>
            <a:ext cx="1243291" cy="37275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err="1" smtClean="0">
                <a:solidFill>
                  <a:sysClr val="windowText" lastClr="000000"/>
                </a:solidFill>
              </a:rPr>
              <a:t>Dependant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20" y="2095314"/>
            <a:ext cx="939296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9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20" y="3959745"/>
            <a:ext cx="9392961" cy="3134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941" y="682918"/>
            <a:ext cx="9450119" cy="3181794"/>
          </a:xfrm>
          <a:prstGeom prst="rect">
            <a:avLst/>
          </a:prstGeom>
        </p:spPr>
      </p:pic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5 Profile analysis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5545516" y="559749"/>
            <a:ext cx="1100969" cy="37275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Life Stage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25594" y="3678337"/>
            <a:ext cx="1340812" cy="37275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Loyalty Cluster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8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065A-CDD1-4025-8661-56F8B8F2687C}" type="slidenum">
              <a:rPr lang="en-MY" smtClean="0"/>
              <a:t>4</a:t>
            </a:fld>
            <a:endParaRPr lang="en-MY"/>
          </a:p>
        </p:txBody>
      </p:sp>
      <p:sp>
        <p:nvSpPr>
          <p:cNvPr id="13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3.0 Data Preparation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60AB4B-2DBD-C54E-9B29-F31FC653108E}"/>
              </a:ext>
            </a:extLst>
          </p:cNvPr>
          <p:cNvSpPr txBox="1"/>
          <p:nvPr/>
        </p:nvSpPr>
        <p:spPr>
          <a:xfrm flipH="1">
            <a:off x="1283202" y="2726395"/>
            <a:ext cx="3267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rebuchet MS" panose="020B0603020202020204" pitchFamily="34" charset="0"/>
              </a:rPr>
              <a:t>our biggest assets</a:t>
            </a:r>
            <a:endParaRPr lang="ru-RU" sz="28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35A302-A45A-854A-8410-A9EE9F9EC2D1}"/>
              </a:ext>
            </a:extLst>
          </p:cNvPr>
          <p:cNvSpPr txBox="1"/>
          <p:nvPr/>
        </p:nvSpPr>
        <p:spPr>
          <a:xfrm>
            <a:off x="634726" y="2471028"/>
            <a:ext cx="2675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EBC11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1. Term Replacement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634727" y="2866251"/>
            <a:ext cx="22273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Lowercase and replace some common words that often written in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shortform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for standardization. 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Jln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Tgkt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Lvl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Sek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Condo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0BAD38-2332-5944-8087-D90862A838FC}"/>
              </a:ext>
            </a:extLst>
          </p:cNvPr>
          <p:cNvSpPr txBox="1"/>
          <p:nvPr/>
        </p:nvSpPr>
        <p:spPr>
          <a:xfrm>
            <a:off x="3687113" y="2471028"/>
            <a:ext cx="240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EBC11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2. Term Removal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3423080" y="2866251"/>
            <a:ext cx="34440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Remove unrelated terms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Single terms: ground floor, first floor,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a,b,c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Paired terms: lot #,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tingkat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#, block #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Company Name: all terms before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berhad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, holdings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Terms after postcode (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area,state,country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Remove if terms (all the words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betw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“,”) is numbers</a:t>
            </a:r>
          </a:p>
          <a:p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4D6E1-AA7B-494F-AD89-0986AA3A049E}"/>
              </a:ext>
            </a:extLst>
          </p:cNvPr>
          <p:cNvSpPr txBox="1"/>
          <p:nvPr/>
        </p:nvSpPr>
        <p:spPr>
          <a:xfrm>
            <a:off x="7071740" y="2471028"/>
            <a:ext cx="3516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EBC11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3. Term Extraction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F1C308-3F54-7A46-BD9D-4338DA0B1C5A}"/>
              </a:ext>
            </a:extLst>
          </p:cNvPr>
          <p:cNvSpPr txBox="1"/>
          <p:nvPr/>
        </p:nvSpPr>
        <p:spPr>
          <a:xfrm>
            <a:off x="7071739" y="2866251"/>
            <a:ext cx="44922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Extract based on terms (all the words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betw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“,”) </a:t>
            </a:r>
          </a:p>
          <a:p>
            <a:pPr algn="just"/>
            <a:r>
              <a:rPr lang="en-US" sz="1200" b="1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Priority based extraction: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1</a:t>
            </a:r>
            <a:r>
              <a:rPr lang="en-US" sz="1200" baseline="300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st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prio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condominium, apartment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etc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(add mini terms after)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2</a:t>
            </a:r>
            <a:r>
              <a:rPr lang="en-US" sz="1200" baseline="300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nd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prio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kg, center,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taman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3</a:t>
            </a:r>
            <a:r>
              <a:rPr lang="en-US" sz="1200" baseline="300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rd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prio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terms before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jalan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4</a:t>
            </a:r>
            <a:r>
              <a:rPr lang="en-US" sz="1200" baseline="300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prio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the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jalan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terms (add mini terms after)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5</a:t>
            </a:r>
            <a:r>
              <a:rPr lang="en-US" sz="1200" baseline="300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prio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the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seksyen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1200" b="1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Multiple terms may be extracted 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from a single address and are extracted based on priority.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CDC7166-33AD-4F8B-899F-1652A3D714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19304" y="929891"/>
            <a:ext cx="1506512" cy="15040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7AD7598-D695-440E-BF4C-EA85AB5B0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11208" y="982649"/>
            <a:ext cx="1360695" cy="136069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A2B2A59-DADC-4FF2-918D-938296AB7A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907568" y="851284"/>
            <a:ext cx="1690013" cy="16900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1281483" y="4926146"/>
            <a:ext cx="9295658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Eg</a:t>
            </a: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: B8-11-10 </a:t>
            </a: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BLK B, ARMANEE CONDO, JLN PJS 9/1, TMN MAYANG, 47820 PETALING JAYA SELANGOR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664390" y="5468198"/>
            <a:ext cx="216803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b8-11-10 block b , </a:t>
            </a:r>
            <a:r>
              <a:rPr lang="en-US" sz="14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armanee</a:t>
            </a: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condominium , , </a:t>
            </a:r>
            <a:r>
              <a:rPr lang="en-US" sz="14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jalan</a:t>
            </a: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pjs 9/1 , </a:t>
            </a:r>
            <a:r>
              <a:rPr lang="en-US" sz="14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taman</a:t>
            </a: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mayang</a:t>
            </a: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, 47820 </a:t>
            </a:r>
            <a:r>
              <a:rPr lang="en-US" sz="14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petaling</a:t>
            </a: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jaya</a:t>
            </a:r>
            <a:r>
              <a:rPr lang="en-US" sz="14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selangor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226D2B-3446-4C3A-98D2-D612F8B796CE}"/>
              </a:ext>
            </a:extLst>
          </p:cNvPr>
          <p:cNvSpPr txBox="1"/>
          <p:nvPr/>
        </p:nvSpPr>
        <p:spPr>
          <a:xfrm>
            <a:off x="3600372" y="5468198"/>
            <a:ext cx="258706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i-FI" sz="14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armanee condominium , , jalan pjs 9/1 , taman mayang 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EFD232-9B32-4BF2-9A30-F85295FE2242}"/>
              </a:ext>
            </a:extLst>
          </p:cNvPr>
          <p:cNvSpPr txBox="1"/>
          <p:nvPr/>
        </p:nvSpPr>
        <p:spPr>
          <a:xfrm>
            <a:off x="7209187" y="5329216"/>
            <a:ext cx="252980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armanee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condominium’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armanee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’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taman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mayang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’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jalan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pjs 9/1’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jalan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pjs 9’</a:t>
            </a:r>
          </a:p>
          <a:p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Postcode = 47820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226D2B-3446-4C3A-98D2-D612F8B796CE}"/>
              </a:ext>
            </a:extLst>
          </p:cNvPr>
          <p:cNvSpPr txBox="1"/>
          <p:nvPr/>
        </p:nvSpPr>
        <p:spPr>
          <a:xfrm>
            <a:off x="3575909" y="6077481"/>
            <a:ext cx="258706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i-FI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47820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68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Dependent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854200" y="2381250"/>
          <a:ext cx="8483602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7963">
                  <a:extLst>
                    <a:ext uri="{9D8B030D-6E8A-4147-A177-3AD203B41FA5}">
                      <a16:colId xmlns:a16="http://schemas.microsoft.com/office/drawing/2014/main" val="2776018456"/>
                    </a:ext>
                  </a:extLst>
                </a:gridCol>
                <a:gridCol w="1094965">
                  <a:extLst>
                    <a:ext uri="{9D8B030D-6E8A-4147-A177-3AD203B41FA5}">
                      <a16:colId xmlns:a16="http://schemas.microsoft.com/office/drawing/2014/main" val="3164821260"/>
                    </a:ext>
                  </a:extLst>
                </a:gridCol>
                <a:gridCol w="1459954">
                  <a:extLst>
                    <a:ext uri="{9D8B030D-6E8A-4147-A177-3AD203B41FA5}">
                      <a16:colId xmlns:a16="http://schemas.microsoft.com/office/drawing/2014/main" val="4040651251"/>
                    </a:ext>
                  </a:extLst>
                </a:gridCol>
                <a:gridCol w="952144">
                  <a:extLst>
                    <a:ext uri="{9D8B030D-6E8A-4147-A177-3AD203B41FA5}">
                      <a16:colId xmlns:a16="http://schemas.microsoft.com/office/drawing/2014/main" val="1839375912"/>
                    </a:ext>
                  </a:extLst>
                </a:gridCol>
                <a:gridCol w="952144">
                  <a:extLst>
                    <a:ext uri="{9D8B030D-6E8A-4147-A177-3AD203B41FA5}">
                      <a16:colId xmlns:a16="http://schemas.microsoft.com/office/drawing/2014/main" val="3315279197"/>
                    </a:ext>
                  </a:extLst>
                </a:gridCol>
                <a:gridCol w="952144">
                  <a:extLst>
                    <a:ext uri="{9D8B030D-6E8A-4147-A177-3AD203B41FA5}">
                      <a16:colId xmlns:a16="http://schemas.microsoft.com/office/drawing/2014/main" val="56188045"/>
                    </a:ext>
                  </a:extLst>
                </a:gridCol>
                <a:gridCol w="952144">
                  <a:extLst>
                    <a:ext uri="{9D8B030D-6E8A-4147-A177-3AD203B41FA5}">
                      <a16:colId xmlns:a16="http://schemas.microsoft.com/office/drawing/2014/main" val="3952799121"/>
                    </a:ext>
                  </a:extLst>
                </a:gridCol>
                <a:gridCol w="952144">
                  <a:extLst>
                    <a:ext uri="{9D8B030D-6E8A-4147-A177-3AD203B41FA5}">
                      <a16:colId xmlns:a16="http://schemas.microsoft.com/office/drawing/2014/main" val="261914909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Segment2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income_cat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dependant_flag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1. &lt; 310K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310k-765k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5. &gt;765k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0. NO PRICE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Grand Total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5886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MASS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B40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347518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847428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226009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331257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1752212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02580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132308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366959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122282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136665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758214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4135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M40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86977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281008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85457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77907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531349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38691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10739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40062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16095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12440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79336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0019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T20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18118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76645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40269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21782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156814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82829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4037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18850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13134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6461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42482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7761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UNKNOWN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16166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46668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14039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20646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97519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3333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1880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5772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2003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2763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12418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6661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HAB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37796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163327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86456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43870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331449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83048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Grand Total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655539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1846719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605744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653791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 dirty="0">
                          <a:effectLst/>
                        </a:rPr>
                        <a:t>3761793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1171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9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Youth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854200" y="2381250"/>
          <a:ext cx="8483602" cy="2095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7963">
                  <a:extLst>
                    <a:ext uri="{9D8B030D-6E8A-4147-A177-3AD203B41FA5}">
                      <a16:colId xmlns:a16="http://schemas.microsoft.com/office/drawing/2014/main" val="334338858"/>
                    </a:ext>
                  </a:extLst>
                </a:gridCol>
                <a:gridCol w="1094965">
                  <a:extLst>
                    <a:ext uri="{9D8B030D-6E8A-4147-A177-3AD203B41FA5}">
                      <a16:colId xmlns:a16="http://schemas.microsoft.com/office/drawing/2014/main" val="3050085677"/>
                    </a:ext>
                  </a:extLst>
                </a:gridCol>
                <a:gridCol w="1459954">
                  <a:extLst>
                    <a:ext uri="{9D8B030D-6E8A-4147-A177-3AD203B41FA5}">
                      <a16:colId xmlns:a16="http://schemas.microsoft.com/office/drawing/2014/main" val="2345416626"/>
                    </a:ext>
                  </a:extLst>
                </a:gridCol>
                <a:gridCol w="952144">
                  <a:extLst>
                    <a:ext uri="{9D8B030D-6E8A-4147-A177-3AD203B41FA5}">
                      <a16:colId xmlns:a16="http://schemas.microsoft.com/office/drawing/2014/main" val="4230992974"/>
                    </a:ext>
                  </a:extLst>
                </a:gridCol>
                <a:gridCol w="952144">
                  <a:extLst>
                    <a:ext uri="{9D8B030D-6E8A-4147-A177-3AD203B41FA5}">
                      <a16:colId xmlns:a16="http://schemas.microsoft.com/office/drawing/2014/main" val="3597279316"/>
                    </a:ext>
                  </a:extLst>
                </a:gridCol>
                <a:gridCol w="952144">
                  <a:extLst>
                    <a:ext uri="{9D8B030D-6E8A-4147-A177-3AD203B41FA5}">
                      <a16:colId xmlns:a16="http://schemas.microsoft.com/office/drawing/2014/main" val="3422229392"/>
                    </a:ext>
                  </a:extLst>
                </a:gridCol>
                <a:gridCol w="952144">
                  <a:extLst>
                    <a:ext uri="{9D8B030D-6E8A-4147-A177-3AD203B41FA5}">
                      <a16:colId xmlns:a16="http://schemas.microsoft.com/office/drawing/2014/main" val="2082698818"/>
                    </a:ext>
                  </a:extLst>
                </a:gridCol>
                <a:gridCol w="952144">
                  <a:extLst>
                    <a:ext uri="{9D8B030D-6E8A-4147-A177-3AD203B41FA5}">
                      <a16:colId xmlns:a16="http://schemas.microsoft.com/office/drawing/2014/main" val="252390761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Segment2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income_cat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youth_flag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1. &lt; 310K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310k-765k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5. &gt;765k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0. NO PRICE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Grand Total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97349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MASS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B40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424622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1068596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300598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421941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2215757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6598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55204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145791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47693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45981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294669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31346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M40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97259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319636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100976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89926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607797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18812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457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1434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576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421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2888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19656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T20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22065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95249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53278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28172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198764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35385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90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246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125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71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532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02710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UNKNOWN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17531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50939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15593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22787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106850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40237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515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1501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449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622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3087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8710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HAB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37796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163327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86456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43870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331449</a:t>
                      </a:r>
                      <a:endParaRPr lang="en-MY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445974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MY" sz="1100" u="none" strike="noStrike">
                          <a:effectLst/>
                        </a:rPr>
                        <a:t>Grand Total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655539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1846719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605744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>
                          <a:effectLst/>
                        </a:rPr>
                        <a:t>653791</a:t>
                      </a:r>
                      <a:endParaRPr lang="en-MY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Y" sz="1100" u="none" strike="noStrike" dirty="0">
                          <a:effectLst/>
                        </a:rPr>
                        <a:t>3761793</a:t>
                      </a:r>
                      <a:endParaRPr lang="en-MY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424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89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Income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438400" y="2095500"/>
          <a:ext cx="7315201" cy="266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4900">
                  <a:extLst>
                    <a:ext uri="{9D8B030D-6E8A-4147-A177-3AD203B41FA5}">
                      <a16:colId xmlns:a16="http://schemas.microsoft.com/office/drawing/2014/main" val="2872700901"/>
                    </a:ext>
                  </a:extLst>
                </a:gridCol>
                <a:gridCol w="1459866">
                  <a:extLst>
                    <a:ext uri="{9D8B030D-6E8A-4147-A177-3AD203B41FA5}">
                      <a16:colId xmlns:a16="http://schemas.microsoft.com/office/drawing/2014/main" val="2950511692"/>
                    </a:ext>
                  </a:extLst>
                </a:gridCol>
                <a:gridCol w="952087">
                  <a:extLst>
                    <a:ext uri="{9D8B030D-6E8A-4147-A177-3AD203B41FA5}">
                      <a16:colId xmlns:a16="http://schemas.microsoft.com/office/drawing/2014/main" val="3122628311"/>
                    </a:ext>
                  </a:extLst>
                </a:gridCol>
                <a:gridCol w="952087">
                  <a:extLst>
                    <a:ext uri="{9D8B030D-6E8A-4147-A177-3AD203B41FA5}">
                      <a16:colId xmlns:a16="http://schemas.microsoft.com/office/drawing/2014/main" val="124402127"/>
                    </a:ext>
                  </a:extLst>
                </a:gridCol>
                <a:gridCol w="952087">
                  <a:extLst>
                    <a:ext uri="{9D8B030D-6E8A-4147-A177-3AD203B41FA5}">
                      <a16:colId xmlns:a16="http://schemas.microsoft.com/office/drawing/2014/main" val="3224535350"/>
                    </a:ext>
                  </a:extLst>
                </a:gridCol>
                <a:gridCol w="952087">
                  <a:extLst>
                    <a:ext uri="{9D8B030D-6E8A-4147-A177-3AD203B41FA5}">
                      <a16:colId xmlns:a16="http://schemas.microsoft.com/office/drawing/2014/main" val="7293801"/>
                    </a:ext>
                  </a:extLst>
                </a:gridCol>
                <a:gridCol w="952087">
                  <a:extLst>
                    <a:ext uri="{9D8B030D-6E8A-4147-A177-3AD203B41FA5}">
                      <a16:colId xmlns:a16="http://schemas.microsoft.com/office/drawing/2014/main" val="278808920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income_cat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console_income_grp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1. &lt; 310K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310k-765k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5. &gt;765k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0. NO PRICE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2287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B40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01. &lt;RM3K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424933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1067211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308570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421487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2222201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277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02. RM3K - &lt;RM4K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54893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147176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39721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46435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288225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09975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M40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03. RM4K - &lt;RM5K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45871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136456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39833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41385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263545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883219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04. RM5K - &lt;RM7K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34731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116749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36366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31651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219497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91494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05. RM7K - &lt;RM9K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15941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62882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23505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118528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5718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06. RM9K - &lt;RM11K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1173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4983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9115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46737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T20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06. RM9K - &lt;RM11K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5909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26338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12038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50998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28468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07. RM11K - &lt;RM15K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5321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26016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13815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6807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51959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54368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08. RM15K - RM20K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2687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13565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9240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3798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29290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7604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09. &gt;RM20K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8238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29576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18310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10925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67049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21912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UNKNOWN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18046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52440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16042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23409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109937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430475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37796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163327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86456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43870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331449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724176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655539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1846719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605744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653791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3761793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2410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86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7.0 Used Case – Potential Affluent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36849" y="1108038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Low Price</a:t>
            </a:r>
          </a:p>
          <a:p>
            <a:pPr algn="ctr"/>
            <a:r>
              <a:rPr lang="en-US" sz="1600" b="1" dirty="0"/>
              <a:t>&lt; </a:t>
            </a:r>
            <a:r>
              <a:rPr lang="en-US" sz="1600" b="1" dirty="0" smtClean="0"/>
              <a:t>RM310K</a:t>
            </a:r>
            <a:endParaRPr lang="en-US" sz="1600" b="1" dirty="0"/>
          </a:p>
        </p:txBody>
      </p:sp>
      <p:sp>
        <p:nvSpPr>
          <p:cNvPr id="28" name="Rounded Rectangle 27"/>
          <p:cNvSpPr/>
          <p:nvPr/>
        </p:nvSpPr>
        <p:spPr>
          <a:xfrm>
            <a:off x="5228749" y="1108038"/>
            <a:ext cx="1959839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Middle Price</a:t>
            </a:r>
          </a:p>
          <a:p>
            <a:pPr algn="ctr"/>
            <a:r>
              <a:rPr lang="en-US" sz="1600" b="1" dirty="0" smtClean="0"/>
              <a:t>RM </a:t>
            </a:r>
            <a:r>
              <a:rPr lang="en-US" sz="1600" b="1" dirty="0"/>
              <a:t>310K – RM 765K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745737" y="1092041"/>
            <a:ext cx="1800000" cy="540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High </a:t>
            </a:r>
            <a:r>
              <a:rPr lang="en-US" sz="1600" b="1" dirty="0"/>
              <a:t>Price</a:t>
            </a:r>
          </a:p>
          <a:p>
            <a:pPr algn="ctr"/>
            <a:r>
              <a:rPr lang="en-US" sz="1600" b="1" dirty="0"/>
              <a:t>&gt; RM </a:t>
            </a:r>
            <a:r>
              <a:rPr lang="en-US" sz="1600" b="1" dirty="0" smtClean="0"/>
              <a:t>765K</a:t>
            </a:r>
            <a:endParaRPr lang="en-US" sz="1600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504824" y="1938164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(B40)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04824" y="2897388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(M40)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04824" y="3856612"/>
            <a:ext cx="1947919" cy="540000"/>
          </a:xfrm>
          <a:prstGeom prst="round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MASS</a:t>
            </a:r>
          </a:p>
          <a:p>
            <a:pPr algn="ctr"/>
            <a:r>
              <a:rPr lang="en-US" sz="1600" b="1" dirty="0" smtClean="0">
                <a:solidFill>
                  <a:sysClr val="windowText" lastClr="000000"/>
                </a:solidFill>
              </a:rPr>
              <a:t>(T20)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75667"/>
              </p:ext>
            </p:extLst>
          </p:nvPr>
        </p:nvGraphicFramePr>
        <p:xfrm>
          <a:off x="2649948" y="1742738"/>
          <a:ext cx="7073169" cy="2911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7723">
                  <a:extLst>
                    <a:ext uri="{9D8B030D-6E8A-4147-A177-3AD203B41FA5}">
                      <a16:colId xmlns:a16="http://schemas.microsoft.com/office/drawing/2014/main" val="3660498809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2733611376"/>
                    </a:ext>
                  </a:extLst>
                </a:gridCol>
                <a:gridCol w="2357723">
                  <a:extLst>
                    <a:ext uri="{9D8B030D-6E8A-4147-A177-3AD203B41FA5}">
                      <a16:colId xmlns:a16="http://schemas.microsoft.com/office/drawing/2014/main" val="1608157383"/>
                    </a:ext>
                  </a:extLst>
                </a:gridCol>
              </a:tblGrid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479,826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(15.44 %)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1,214,387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(39.07 %)</a:t>
                      </a:r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348,291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(11.21 %)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384602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97,716</a:t>
                      </a:r>
                      <a:endParaRPr 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(3.14 %)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321,070</a:t>
                      </a:r>
                      <a:endParaRPr 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(10.33 %)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101,552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(3.27 %)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39757"/>
                  </a:ext>
                </a:extLst>
              </a:tr>
              <a:tr h="9703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22,155</a:t>
                      </a:r>
                      <a:endParaRPr 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(0.71 %)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95,495</a:t>
                      </a:r>
                      <a:endParaRPr lang="en-US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(3.07 %)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53,403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(1.72 %)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66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2542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865576" y="4935921"/>
            <a:ext cx="3480513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Around 18.4% (503,246 out of 2,733,895) belong to Potential Affluent segment where this group of customer are staying in High Price Property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28023"/>
              </p:ext>
            </p:extLst>
          </p:nvPr>
        </p:nvGraphicFramePr>
        <p:xfrm>
          <a:off x="4736849" y="4764455"/>
          <a:ext cx="7282395" cy="1946535"/>
        </p:xfrm>
        <a:graphic>
          <a:graphicData uri="http://schemas.openxmlformats.org/drawingml/2006/table">
            <a:tbl>
              <a:tblPr/>
              <a:tblGrid>
                <a:gridCol w="2263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9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8758"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Dependent Flag</a:t>
                      </a:r>
                      <a:r>
                        <a:rPr lang="en-MY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MY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Criteria/Logic</a:t>
                      </a:r>
                      <a:endParaRPr lang="en-MY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425">
                <a:tc>
                  <a:txBody>
                    <a:bodyPr/>
                    <a:lstStyle/>
                    <a:p>
                      <a:pPr algn="l" fontAlgn="ctr"/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STUDENT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Age &lt;16 </a:t>
                      </a:r>
                      <a:b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Self-declared as Student or without Occupation, no income, age &lt; 25</a:t>
                      </a:r>
                      <a:b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Age &lt; 25, no income, supplementary cc holder or with yippie account (as kid)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556">
                <a:tc>
                  <a:txBody>
                    <a:bodyPr/>
                    <a:lstStyle/>
                    <a:p>
                      <a:pPr algn="l" fontAlgn="ctr"/>
                      <a:r>
                        <a:rPr lang="en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RETIREE/PENSIONER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Age &gt;= 60 and no income</a:t>
                      </a:r>
                      <a:br>
                        <a:rPr lang="en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Self-declared as Retiree/Pensioner or without Occupation, no income, age &gt;= 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540">
                <a:tc>
                  <a:txBody>
                    <a:bodyPr/>
                    <a:lstStyle/>
                    <a:p>
                      <a:pPr algn="l" fontAlgn="ctr"/>
                      <a:r>
                        <a:rPr lang="en-MY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HOMEMAKER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Self-declared as Homemaker or without Occupation, no income</a:t>
                      </a:r>
                      <a:br>
                        <a:rPr lang="en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MY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Age &gt;= 16, married, no income, supplementary cc holder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03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B065A-CDD1-4025-8661-56F8B8F2687C}" type="slidenum">
              <a:rPr lang="en-MY" smtClean="0"/>
              <a:t>5</a:t>
            </a:fld>
            <a:endParaRPr lang="en-MY"/>
          </a:p>
        </p:txBody>
      </p:sp>
      <p:sp>
        <p:nvSpPr>
          <p:cNvPr id="13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4.0 Methodology – String Matching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B4D6E1-AA7B-494F-AD89-0986AA3A049E}"/>
              </a:ext>
            </a:extLst>
          </p:cNvPr>
          <p:cNvSpPr txBox="1"/>
          <p:nvPr/>
        </p:nvSpPr>
        <p:spPr>
          <a:xfrm>
            <a:off x="488060" y="2471028"/>
            <a:ext cx="3516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EBC11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3. Term Extraction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A2B2A59-DADC-4FF2-918D-938296AB7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323888" y="851284"/>
            <a:ext cx="1690013" cy="169001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CEFD232-9B32-4BF2-9A30-F85295FE2242}"/>
              </a:ext>
            </a:extLst>
          </p:cNvPr>
          <p:cNvSpPr txBox="1"/>
          <p:nvPr/>
        </p:nvSpPr>
        <p:spPr>
          <a:xfrm>
            <a:off x="633008" y="3058747"/>
            <a:ext cx="252980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armanee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condominium’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armanee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’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taman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mayang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’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jalan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pjs 9/1’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'</a:t>
            </a:r>
            <a:r>
              <a:rPr lang="en-US" sz="1200" dirty="0" err="1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jalan</a:t>
            </a:r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 pjs 9’</a:t>
            </a:r>
          </a:p>
          <a:p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Postcode = </a:t>
            </a:r>
            <a:r>
              <a:rPr lang="en-US" sz="1200" dirty="0"/>
              <a:t>47820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83B7F9AF-8B1B-48B0-9791-5093BDBD7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680822"/>
              </p:ext>
            </p:extLst>
          </p:nvPr>
        </p:nvGraphicFramePr>
        <p:xfrm>
          <a:off x="4568628" y="3009564"/>
          <a:ext cx="4844813" cy="14833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728861">
                  <a:extLst>
                    <a:ext uri="{9D8B030D-6E8A-4147-A177-3AD203B41FA5}">
                      <a16:colId xmlns:a16="http://schemas.microsoft.com/office/drawing/2014/main" val="804922175"/>
                    </a:ext>
                  </a:extLst>
                </a:gridCol>
                <a:gridCol w="872225">
                  <a:extLst>
                    <a:ext uri="{9D8B030D-6E8A-4147-A177-3AD203B41FA5}">
                      <a16:colId xmlns:a16="http://schemas.microsoft.com/office/drawing/2014/main" val="2854105072"/>
                    </a:ext>
                  </a:extLst>
                </a:gridCol>
                <a:gridCol w="1243727">
                  <a:extLst>
                    <a:ext uri="{9D8B030D-6E8A-4147-A177-3AD203B41FA5}">
                      <a16:colId xmlns:a16="http://schemas.microsoft.com/office/drawing/2014/main" val="2103480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Address</a:t>
                      </a:r>
                      <a:endParaRPr lang="en-MY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Postcode</a:t>
                      </a:r>
                      <a:endParaRPr lang="en-MY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Property Price</a:t>
                      </a:r>
                      <a:endParaRPr lang="en-MY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42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Armanee</a:t>
                      </a:r>
                      <a:r>
                        <a:rPr lang="en-US" sz="1400" dirty="0" smtClean="0"/>
                        <a:t>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Damansara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Damai</a:t>
                      </a:r>
                      <a:endParaRPr lang="en-MY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47820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500,000</a:t>
                      </a:r>
                      <a:endParaRPr lang="en-MY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54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Armanee</a:t>
                      </a:r>
                      <a:r>
                        <a:rPr lang="en-US" sz="1400" dirty="0" smtClean="0"/>
                        <a:t> Terrace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47820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1,050,000</a:t>
                      </a:r>
                      <a:endParaRPr lang="en-MY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87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Armanee</a:t>
                      </a:r>
                      <a:r>
                        <a:rPr lang="en-US" sz="1400" baseline="0" dirty="0" smtClean="0"/>
                        <a:t> Terrace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47820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700,000</a:t>
                      </a:r>
                      <a:endParaRPr lang="en-MY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64841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0B4D6E1-AA7B-494F-AD89-0986AA3A049E}"/>
              </a:ext>
            </a:extLst>
          </p:cNvPr>
          <p:cNvSpPr txBox="1"/>
          <p:nvPr/>
        </p:nvSpPr>
        <p:spPr>
          <a:xfrm>
            <a:off x="5232780" y="2471028"/>
            <a:ext cx="35165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EBC11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4</a:t>
            </a:r>
            <a:r>
              <a:rPr lang="en-US" sz="2000" dirty="0" smtClean="0">
                <a:solidFill>
                  <a:srgbClr val="FEBC11"/>
                </a:solidFill>
                <a:latin typeface="Trebuchet MS" panose="020B0603020202020204" pitchFamily="34" charset="0"/>
                <a:cs typeface="Arial" panose="020B0604020202020204" pitchFamily="34" charset="0"/>
              </a:rPr>
              <a:t>. String Matching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Trebuchet MS" panose="020B06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6051334" y="4870756"/>
            <a:ext cx="1879400" cy="116955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Extracted Output:</a:t>
            </a:r>
          </a:p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-Q1 Price</a:t>
            </a:r>
          </a:p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-Mean Price</a:t>
            </a:r>
          </a:p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-Median Price</a:t>
            </a:r>
          </a:p>
          <a:p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-Count Found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5EBD2C-E31E-40B5-8FA2-2206ECD2EF81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11"/>
              </a:ext>
            </a:extLst>
          </a:blip>
          <a:stretch>
            <a:fillRect/>
          </a:stretch>
        </p:blipFill>
        <p:spPr>
          <a:xfrm>
            <a:off x="6027010" y="834512"/>
            <a:ext cx="1506514" cy="156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1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799" y="3785678"/>
            <a:ext cx="3333160" cy="201121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099" y="3757421"/>
            <a:ext cx="3350994" cy="1968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741" y="3785678"/>
            <a:ext cx="3300507" cy="19761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789" y="1705269"/>
            <a:ext cx="3321170" cy="1950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3721" y="1691279"/>
            <a:ext cx="3318577" cy="195089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DEC0-008B-462C-92F3-5C1061901C85}" type="slidenum">
              <a:rPr lang="en-MY" smtClean="0"/>
              <a:t>6</a:t>
            </a:fld>
            <a:endParaRPr lang="en-MY"/>
          </a:p>
        </p:txBody>
      </p:sp>
      <p:sp>
        <p:nvSpPr>
          <p:cNvPr id="6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5</a:t>
            </a:r>
            <a:r>
              <a:rPr lang="en-US" sz="2800" dirty="0" smtClean="0">
                <a:latin typeface="Trebuchet MS" panose="020B0603020202020204" pitchFamily="34" charset="0"/>
              </a:rPr>
              <a:t>.0 Output Analysis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2459719" y="1190842"/>
            <a:ext cx="292986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Minimum Price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5719286" y="1201218"/>
            <a:ext cx="292986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Median Price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8978853" y="1190841"/>
            <a:ext cx="292986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Q1 Price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1381943" y="6065474"/>
            <a:ext cx="9108418" cy="523220"/>
          </a:xfrm>
          <a:prstGeom prst="rect">
            <a:avLst/>
          </a:prstGeom>
          <a:solidFill>
            <a:srgbClr val="FFC000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Q1 will be used as price of the property since it give highest accuracy for both approaches</a:t>
            </a:r>
          </a:p>
          <a:p>
            <a:pPr marL="342900" indent="-342900" algn="ctr">
              <a:buAutoNum type="arabicParenR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Gap 50% will be used since it give more observations and cover property fluctuation in price since 2014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397245" y="1201218"/>
            <a:ext cx="162518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Approach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352100" y="1931718"/>
            <a:ext cx="162518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Approach 1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String Matching</a:t>
            </a:r>
          </a:p>
          <a:p>
            <a:pPr algn="ctr"/>
            <a:r>
              <a:rPr lang="en-US" sz="1400" dirty="0" smtClean="0"/>
              <a:t>(79.13% matching)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388280" y="3998596"/>
            <a:ext cx="16251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Approach 2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400" dirty="0"/>
              <a:t>String and Postcode </a:t>
            </a:r>
            <a:r>
              <a:rPr lang="en-US" sz="1400" dirty="0" smtClean="0"/>
              <a:t>Matching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smtClean="0"/>
              <a:t>43.39% matching)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6987419" y="1947283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±20% = 38.35%</a:t>
            </a:r>
          </a:p>
          <a:p>
            <a:pPr algn="ctr"/>
            <a:r>
              <a:rPr lang="en-US" sz="1200" dirty="0" smtClean="0"/>
              <a:t>±50% = 64.23%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10208438" y="1947283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±20% = 37.77%</a:t>
            </a:r>
          </a:p>
          <a:p>
            <a:pPr algn="ctr"/>
            <a:r>
              <a:rPr lang="en-US" sz="1200" dirty="0" smtClean="0"/>
              <a:t>±50% = 70.72%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6987419" y="3998595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</a:t>
            </a:r>
            <a:r>
              <a:rPr lang="en-US" sz="1200" dirty="0"/>
              <a:t>% = 42.91%</a:t>
            </a:r>
          </a:p>
          <a:p>
            <a:pPr algn="ctr"/>
            <a:r>
              <a:rPr lang="en-US" sz="1200" dirty="0" smtClean="0"/>
              <a:t>±50</a:t>
            </a:r>
            <a:r>
              <a:rPr lang="en-US" sz="1200" dirty="0"/>
              <a:t>% = 69.92%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10208438" y="3998596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</a:t>
            </a:r>
            <a:r>
              <a:rPr lang="en-US" sz="1200" dirty="0"/>
              <a:t>% = 42.00%</a:t>
            </a:r>
          </a:p>
          <a:p>
            <a:pPr algn="ctr"/>
            <a:r>
              <a:rPr lang="en-US" sz="1200" dirty="0" smtClean="0"/>
              <a:t>±50</a:t>
            </a:r>
            <a:r>
              <a:rPr lang="en-US" sz="1200" dirty="0"/>
              <a:t>% = 72.89%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3606733" y="3998595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</a:t>
            </a:r>
            <a:r>
              <a:rPr lang="en-US" sz="1200" dirty="0"/>
              <a:t>% = 29.76%</a:t>
            </a:r>
          </a:p>
          <a:p>
            <a:pPr algn="ctr"/>
            <a:r>
              <a:rPr lang="en-US" sz="1200" dirty="0" smtClean="0"/>
              <a:t>±50</a:t>
            </a:r>
            <a:r>
              <a:rPr lang="en-US" sz="1200" dirty="0"/>
              <a:t>% = 64.29%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9099" y="1664299"/>
            <a:ext cx="3374926" cy="20093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3606732" y="1947283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</a:t>
            </a:r>
            <a:r>
              <a:rPr lang="en-US" sz="1200" dirty="0"/>
              <a:t>% = 24.02%</a:t>
            </a:r>
          </a:p>
          <a:p>
            <a:pPr algn="ctr"/>
            <a:r>
              <a:rPr lang="en-US" sz="1200" dirty="0" smtClean="0"/>
              <a:t>±50</a:t>
            </a:r>
            <a:r>
              <a:rPr lang="en-US" sz="1200" dirty="0"/>
              <a:t>% = 55.65%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3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535" y="3853030"/>
            <a:ext cx="3341478" cy="19552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23" y="3824236"/>
            <a:ext cx="3395377" cy="19720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53" y="3825033"/>
            <a:ext cx="3385352" cy="19478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242" y="1831032"/>
            <a:ext cx="3409885" cy="19610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988" y="1826149"/>
            <a:ext cx="3383512" cy="19659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092" y="1815773"/>
            <a:ext cx="3360896" cy="194196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DEC0-008B-462C-92F3-5C1061901C85}" type="slidenum">
              <a:rPr lang="en-MY" smtClean="0"/>
              <a:t>7</a:t>
            </a:fld>
            <a:endParaRPr lang="en-MY"/>
          </a:p>
        </p:txBody>
      </p:sp>
      <p:sp>
        <p:nvSpPr>
          <p:cNvPr id="6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rebuchet MS" panose="020B0603020202020204" pitchFamily="34" charset="0"/>
              </a:rPr>
              <a:t>5</a:t>
            </a:r>
            <a:r>
              <a:rPr lang="en-US" sz="2800" dirty="0" smtClean="0">
                <a:latin typeface="Trebuchet MS" panose="020B0603020202020204" pitchFamily="34" charset="0"/>
              </a:rPr>
              <a:t>.0 Output Analysis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2316283" y="1190842"/>
            <a:ext cx="292986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Minimum Price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5692391" y="1201218"/>
            <a:ext cx="292986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Median Price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8987818" y="1190841"/>
            <a:ext cx="2929862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Q1 Price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1381943" y="6065474"/>
            <a:ext cx="9108418" cy="523220"/>
          </a:xfrm>
          <a:prstGeom prst="rect">
            <a:avLst/>
          </a:prstGeom>
          <a:solidFill>
            <a:srgbClr val="FFC000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342900" indent="-342900" algn="ctr">
              <a:buAutoNum type="arabicParenR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Q1 will be used as price of the property since it give highest accuracy for both approaches</a:t>
            </a:r>
          </a:p>
          <a:p>
            <a:pPr marL="342900" indent="-342900" algn="ctr">
              <a:buAutoNum type="arabicParenR"/>
            </a:pPr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Gap 50% will be used since it give more observations and cover property fluctuation in price since 2014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C07C8F-F444-F74C-9D4F-66D9F10963EC}"/>
              </a:ext>
            </a:extLst>
          </p:cNvPr>
          <p:cNvSpPr txBox="1"/>
          <p:nvPr/>
        </p:nvSpPr>
        <p:spPr>
          <a:xfrm>
            <a:off x="397245" y="1201218"/>
            <a:ext cx="1625189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Approach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352100" y="1931718"/>
            <a:ext cx="162518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Approach 1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400" dirty="0" smtClean="0"/>
              <a:t>String Matching</a:t>
            </a:r>
          </a:p>
          <a:p>
            <a:pPr algn="ctr"/>
            <a:r>
              <a:rPr lang="en-US" sz="1400" dirty="0" smtClean="0"/>
              <a:t>(79.13% matching)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388280" y="3998596"/>
            <a:ext cx="162518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Approach 2</a:t>
            </a:r>
          </a:p>
          <a:p>
            <a:pPr algn="ctr"/>
            <a:endParaRPr lang="en-US" sz="1400" dirty="0" smtClean="0"/>
          </a:p>
          <a:p>
            <a:pPr algn="ctr"/>
            <a:r>
              <a:rPr lang="en-US" sz="1400" dirty="0"/>
              <a:t>String and Postcode </a:t>
            </a:r>
            <a:r>
              <a:rPr lang="en-US" sz="1400" dirty="0" smtClean="0"/>
              <a:t>Matching</a:t>
            </a:r>
          </a:p>
          <a:p>
            <a:pPr algn="ctr"/>
            <a:r>
              <a:rPr lang="en-US" sz="1400" dirty="0"/>
              <a:t>(</a:t>
            </a:r>
            <a:r>
              <a:rPr lang="en-US" sz="1400" dirty="0" smtClean="0"/>
              <a:t>43.39% matching)</a:t>
            </a:r>
            <a:endParaRPr lang="en-US" sz="14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6981470" y="2643012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±20% = 38.35%</a:t>
            </a:r>
          </a:p>
          <a:p>
            <a:pPr algn="ctr"/>
            <a:r>
              <a:rPr lang="en-US" sz="1200" dirty="0" smtClean="0"/>
              <a:t>±50% = 64.23%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10330232" y="2643012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±20% = 37.77%</a:t>
            </a:r>
          </a:p>
          <a:p>
            <a:pPr algn="ctr"/>
            <a:r>
              <a:rPr lang="en-US" sz="1200" dirty="0" smtClean="0"/>
              <a:t>±50% = 70.72%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6981470" y="4639345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</a:t>
            </a:r>
            <a:r>
              <a:rPr lang="en-US" sz="1200" dirty="0"/>
              <a:t>% = 42.91%</a:t>
            </a:r>
          </a:p>
          <a:p>
            <a:pPr algn="ctr"/>
            <a:r>
              <a:rPr lang="en-US" sz="1200" dirty="0" smtClean="0"/>
              <a:t>±50</a:t>
            </a:r>
            <a:r>
              <a:rPr lang="en-US" sz="1200" dirty="0"/>
              <a:t>% = 69.92%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10330232" y="4639345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</a:t>
            </a:r>
            <a:r>
              <a:rPr lang="en-US" sz="1200" dirty="0"/>
              <a:t>% = 42.00%</a:t>
            </a:r>
          </a:p>
          <a:p>
            <a:pPr algn="ctr"/>
            <a:r>
              <a:rPr lang="en-US" sz="1200" dirty="0" smtClean="0"/>
              <a:t>±50</a:t>
            </a:r>
            <a:r>
              <a:rPr lang="en-US" sz="1200" dirty="0"/>
              <a:t>% = 72.89%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3574409" y="4639345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</a:t>
            </a:r>
            <a:r>
              <a:rPr lang="en-US" sz="1200" dirty="0"/>
              <a:t>% = 29.76%</a:t>
            </a:r>
          </a:p>
          <a:p>
            <a:pPr algn="ctr"/>
            <a:r>
              <a:rPr lang="en-US" sz="1200" dirty="0" smtClean="0"/>
              <a:t>±50</a:t>
            </a:r>
            <a:r>
              <a:rPr lang="en-US" sz="1200" dirty="0"/>
              <a:t>% = 64.29%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A1C816A-1EB5-194E-8E84-216663F26FBB}"/>
              </a:ext>
            </a:extLst>
          </p:cNvPr>
          <p:cNvSpPr txBox="1"/>
          <p:nvPr/>
        </p:nvSpPr>
        <p:spPr>
          <a:xfrm>
            <a:off x="3574409" y="2643012"/>
            <a:ext cx="162318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2"/>
                </a:solidFill>
                <a:latin typeface="Trebuchet MS" panose="020B0603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Accuracy Value</a:t>
            </a:r>
          </a:p>
          <a:p>
            <a:pPr algn="ctr"/>
            <a:r>
              <a:rPr lang="en-US" sz="1200" dirty="0" smtClean="0"/>
              <a:t>±20</a:t>
            </a:r>
            <a:r>
              <a:rPr lang="en-US" sz="1200" dirty="0"/>
              <a:t>% = 24.02%</a:t>
            </a:r>
          </a:p>
          <a:p>
            <a:pPr algn="ctr"/>
            <a:r>
              <a:rPr lang="en-US" sz="1200" dirty="0" smtClean="0"/>
              <a:t>±50</a:t>
            </a:r>
            <a:r>
              <a:rPr lang="en-US" sz="1200" dirty="0"/>
              <a:t>% = 55.65%</a:t>
            </a:r>
            <a:endParaRPr lang="en-US" sz="1200" dirty="0">
              <a:solidFill>
                <a:schemeClr val="tx2"/>
              </a:solidFill>
              <a:latin typeface="Trebuchet MS" panose="020B0603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8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34164" y="6356350"/>
            <a:ext cx="2743200" cy="365125"/>
          </a:xfrm>
        </p:spPr>
        <p:txBody>
          <a:bodyPr/>
          <a:lstStyle/>
          <a:p>
            <a:fld id="{C264DEC0-008B-462C-92F3-5C1061901C85}" type="slidenum">
              <a:rPr lang="en-MY" smtClean="0"/>
              <a:t>8</a:t>
            </a:fld>
            <a:endParaRPr lang="en-MY"/>
          </a:p>
        </p:txBody>
      </p:sp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6.0 Validation Output – Approach 1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7407151"/>
              </p:ext>
            </p:extLst>
          </p:nvPr>
        </p:nvGraphicFramePr>
        <p:xfrm>
          <a:off x="1202724" y="1015868"/>
          <a:ext cx="9324305" cy="265286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29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03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Total Observation Count: </a:t>
                      </a:r>
                      <a:endParaRPr lang="en-MY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MY" sz="14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68,803</a:t>
                      </a:r>
                      <a:endParaRPr lang="en-MY" sz="14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03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Success </a:t>
                      </a:r>
                      <a:r>
                        <a:rPr lang="en-US" sz="1400" b="1" baseline="0" dirty="0" smtClean="0"/>
                        <a:t>Count (Y):</a:t>
                      </a:r>
                      <a:endParaRPr lang="en-MY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 smtClean="0">
                          <a:effectLst/>
                        </a:rPr>
                        <a:t>48,658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70.72%</a:t>
                      </a:r>
                      <a:endParaRPr lang="en-MY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0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Success </a:t>
                      </a:r>
                      <a:r>
                        <a:rPr lang="en-US" sz="1400" b="1" baseline="0" dirty="0" smtClean="0"/>
                        <a:t>Definition:</a:t>
                      </a:r>
                      <a:endParaRPr lang="en-MY" sz="1400" b="1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baseline="0" dirty="0" smtClean="0"/>
                        <a:t>I-property price have less than 50% gap than the mortgage price</a:t>
                      </a:r>
                      <a:endParaRPr lang="en-MY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77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Non-Success</a:t>
                      </a:r>
                      <a:r>
                        <a:rPr lang="en-US" sz="1400" b="1" baseline="0" dirty="0" smtClean="0"/>
                        <a:t> Count (N):</a:t>
                      </a:r>
                      <a:endParaRPr lang="en-MY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 smtClean="0">
                          <a:effectLst/>
                        </a:rPr>
                        <a:t>20,145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29.22%</a:t>
                      </a:r>
                      <a:endParaRPr lang="en-MY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5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Non-Success</a:t>
                      </a:r>
                      <a:r>
                        <a:rPr lang="en-US" sz="1400" b="1" baseline="0" dirty="0" smtClean="0"/>
                        <a:t> Definition:</a:t>
                      </a:r>
                      <a:endParaRPr lang="en-MY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baseline="0" dirty="0" smtClean="0"/>
                        <a:t>I-property price have more than 50% gap than the mortgage price</a:t>
                      </a:r>
                      <a:endParaRPr lang="en-MY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Observation</a:t>
                      </a:r>
                      <a:r>
                        <a:rPr lang="en-US" sz="1400" b="1" baseline="0" dirty="0" smtClean="0"/>
                        <a:t> Data:</a:t>
                      </a:r>
                      <a:endParaRPr lang="en-MY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MY" sz="1400" baseline="0" dirty="0" smtClean="0"/>
                        <a:t>Mortgage price from </a:t>
                      </a:r>
                      <a:r>
                        <a:rPr lang="en-MY" sz="1400" dirty="0" smtClean="0"/>
                        <a:t>2014 - Jun 2021 (7.5 Years)</a:t>
                      </a:r>
                      <a:endParaRPr lang="en-MY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03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Prediction Data:</a:t>
                      </a:r>
                      <a:endParaRPr lang="en-MY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MY" sz="1400" dirty="0" smtClean="0"/>
                        <a:t>Customer</a:t>
                      </a:r>
                      <a:r>
                        <a:rPr lang="en-MY" sz="1400" baseline="0" dirty="0" smtClean="0"/>
                        <a:t> Data in </a:t>
                      </a:r>
                      <a:r>
                        <a:rPr lang="en-MY" sz="1400" baseline="0" dirty="0" err="1" smtClean="0"/>
                        <a:t>Klang</a:t>
                      </a:r>
                      <a:r>
                        <a:rPr lang="en-MY" sz="1400" baseline="0" dirty="0" smtClean="0"/>
                        <a:t> Valley (5M)</a:t>
                      </a:r>
                      <a:endParaRPr lang="en-MY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496714" y="3938285"/>
            <a:ext cx="294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There </a:t>
            </a:r>
            <a:r>
              <a:rPr lang="en-US" sz="1400" dirty="0" smtClean="0"/>
              <a:t>are 87k mortgage data</a:t>
            </a:r>
            <a:endParaRPr lang="en-MY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496711" y="4622179"/>
            <a:ext cx="2941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Out of 87k, 79.1% of that returns a result (returns a price for their property)  and identified </a:t>
            </a:r>
            <a:r>
              <a:rPr lang="en-US" sz="1400" dirty="0"/>
              <a:t>as model 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96711" y="5785555"/>
            <a:ext cx="2941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Out of 68k, 70.72% have their mortgage price and the </a:t>
            </a:r>
            <a:r>
              <a:rPr lang="en-US" sz="1400" dirty="0" err="1" smtClean="0"/>
              <a:t>i</a:t>
            </a:r>
            <a:r>
              <a:rPr lang="en-US" sz="1400" dirty="0" smtClean="0"/>
              <a:t>-property price have less than 50% price difference</a:t>
            </a:r>
            <a:endParaRPr lang="en-US" sz="1400" dirty="0"/>
          </a:p>
        </p:txBody>
      </p:sp>
      <p:sp>
        <p:nvSpPr>
          <p:cNvPr id="3" name="Rounded Rectangle 2"/>
          <p:cNvSpPr/>
          <p:nvPr/>
        </p:nvSpPr>
        <p:spPr>
          <a:xfrm>
            <a:off x="1274092" y="3854224"/>
            <a:ext cx="5427972" cy="83918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en-MY" b="1" dirty="0">
                <a:solidFill>
                  <a:sysClr val="windowText" lastClr="000000"/>
                </a:solidFill>
              </a:rPr>
              <a:t>2016 - June 2021 </a:t>
            </a:r>
          </a:p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en-MY" b="1" dirty="0">
                <a:solidFill>
                  <a:sysClr val="windowText" lastClr="000000"/>
                </a:solidFill>
              </a:rPr>
              <a:t>Mortgage Data</a:t>
            </a:r>
          </a:p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en-MY" dirty="0">
                <a:solidFill>
                  <a:sysClr val="windowText" lastClr="000000"/>
                </a:solidFill>
              </a:rPr>
              <a:t>n = 86,952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661544" y="4784530"/>
            <a:ext cx="4040522" cy="8448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en-MY" b="1" dirty="0">
                <a:solidFill>
                  <a:sysClr val="windowText" lastClr="000000"/>
                </a:solidFill>
              </a:rPr>
              <a:t>Returns </a:t>
            </a:r>
            <a:r>
              <a:rPr lang="en-MY" b="1" dirty="0" smtClean="0">
                <a:solidFill>
                  <a:sysClr val="windowText" lastClr="000000"/>
                </a:solidFill>
              </a:rPr>
              <a:t>match</a:t>
            </a:r>
            <a:endParaRPr lang="en-MY" b="1" dirty="0">
              <a:solidFill>
                <a:sysClr val="windowText" lastClr="000000"/>
              </a:solidFill>
            </a:endParaRPr>
          </a:p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en-MY" dirty="0">
                <a:solidFill>
                  <a:sysClr val="windowText" lastClr="000000"/>
                </a:solidFill>
              </a:rPr>
              <a:t>n = 68,803</a:t>
            </a:r>
          </a:p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en-MY" dirty="0" smtClean="0">
                <a:solidFill>
                  <a:sysClr val="windowText" lastClr="000000"/>
                </a:solidFill>
              </a:rPr>
              <a:t>(79.1%)</a:t>
            </a:r>
            <a:endParaRPr lang="en-MY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74062" y="4790192"/>
            <a:ext cx="1307793" cy="839188"/>
          </a:xfrm>
          <a:prstGeom prst="round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rgbClr val="FFC000"/>
            </a:bgClr>
          </a:patt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050">
              <a:spcBef>
                <a:spcPct val="0"/>
              </a:spcBef>
              <a:spcAft>
                <a:spcPct val="35000"/>
              </a:spcAft>
            </a:pPr>
            <a:endParaRPr lang="en-MY" sz="1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93551" y="5720499"/>
            <a:ext cx="3108514" cy="8448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pt-BR" b="1" dirty="0">
                <a:solidFill>
                  <a:sysClr val="windowText" lastClr="000000"/>
                </a:solidFill>
              </a:rPr>
              <a:t>&lt;50% gap</a:t>
            </a:r>
          </a:p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solidFill>
                  <a:sysClr val="windowText" lastClr="000000"/>
                </a:solidFill>
              </a:rPr>
              <a:t>n = 48,658</a:t>
            </a:r>
          </a:p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solidFill>
                  <a:sysClr val="windowText" lastClr="000000"/>
                </a:solidFill>
              </a:rPr>
              <a:t>(70.72%)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662136" y="5721506"/>
            <a:ext cx="855635" cy="844849"/>
          </a:xfrm>
          <a:prstGeom prst="round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chemeClr val="accent4">
                <a:lumMod val="20000"/>
                <a:lumOff val="80000"/>
              </a:schemeClr>
            </a:bgClr>
          </a:patt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endParaRPr lang="pt-BR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585706" y="5298590"/>
            <a:ext cx="678516" cy="27699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MY" dirty="0" smtClean="0"/>
              <a:t>20.9%</a:t>
            </a:r>
            <a:endParaRPr lang="en-MY" dirty="0"/>
          </a:p>
        </p:txBody>
      </p:sp>
      <p:sp>
        <p:nvSpPr>
          <p:cNvPr id="23" name="TextBox 22"/>
          <p:cNvSpPr txBox="1"/>
          <p:nvPr/>
        </p:nvSpPr>
        <p:spPr>
          <a:xfrm>
            <a:off x="2735221" y="6262608"/>
            <a:ext cx="730980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MY" dirty="0" smtClean="0"/>
              <a:t>29.28%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6149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4DEC0-008B-462C-92F3-5C1061901C85}" type="slidenum">
              <a:rPr lang="en-MY" smtClean="0"/>
              <a:t>9</a:t>
            </a:fld>
            <a:endParaRPr lang="en-MY"/>
          </a:p>
        </p:txBody>
      </p:sp>
      <p:sp>
        <p:nvSpPr>
          <p:cNvPr id="4" name="Title 43">
            <a:extLst>
              <a:ext uri="{FF2B5EF4-FFF2-40B4-BE49-F238E27FC236}">
                <a16:creationId xmlns:a16="http://schemas.microsoft.com/office/drawing/2014/main" id="{1FFBEE22-FD73-4D4F-9A5A-A5C9B8D5224B}"/>
              </a:ext>
            </a:extLst>
          </p:cNvPr>
          <p:cNvSpPr txBox="1">
            <a:spLocks/>
          </p:cNvSpPr>
          <p:nvPr/>
        </p:nvSpPr>
        <p:spPr>
          <a:xfrm>
            <a:off x="504825" y="250214"/>
            <a:ext cx="10848975" cy="5842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Trebuchet MS" panose="020B0603020202020204" pitchFamily="34" charset="0"/>
              </a:rPr>
              <a:t>6.0 Prediction Result (Post Development)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929904"/>
              </p:ext>
            </p:extLst>
          </p:nvPr>
        </p:nvGraphicFramePr>
        <p:xfrm>
          <a:off x="1267159" y="982937"/>
          <a:ext cx="9324305" cy="221832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29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7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6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956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Total Observation Count: </a:t>
                      </a:r>
                      <a:endParaRPr lang="en-MY" sz="1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MY" sz="1400" dirty="0" smtClean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5,122,775</a:t>
                      </a:r>
                      <a:endParaRPr lang="en-MY" sz="1400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03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Success </a:t>
                      </a:r>
                      <a:r>
                        <a:rPr lang="en-US" sz="1400" b="1" baseline="0" dirty="0" smtClean="0"/>
                        <a:t>Count (Y):</a:t>
                      </a:r>
                      <a:endParaRPr lang="en-MY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 smtClean="0">
                          <a:effectLst/>
                        </a:rPr>
                        <a:t>4,194,734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81.88%</a:t>
                      </a:r>
                      <a:endParaRPr lang="en-MY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03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Success </a:t>
                      </a:r>
                      <a:r>
                        <a:rPr lang="en-US" sz="1400" b="1" baseline="0" dirty="0" smtClean="0"/>
                        <a:t>Definition:</a:t>
                      </a:r>
                      <a:endParaRPr lang="en-MY" sz="1400" b="1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baseline="0" dirty="0" smtClean="0"/>
                        <a:t>Customers that can match address with </a:t>
                      </a:r>
                      <a:r>
                        <a:rPr lang="en-US" sz="1400" baseline="0" dirty="0" err="1" smtClean="0"/>
                        <a:t>i</a:t>
                      </a:r>
                      <a:r>
                        <a:rPr lang="en-US" sz="1400" baseline="0" dirty="0" smtClean="0"/>
                        <a:t>-Property data</a:t>
                      </a:r>
                      <a:endParaRPr lang="en-MY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377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Non-Success</a:t>
                      </a:r>
                      <a:r>
                        <a:rPr lang="en-US" sz="1400" b="1" baseline="0" dirty="0" smtClean="0"/>
                        <a:t> Count (N):</a:t>
                      </a:r>
                      <a:endParaRPr lang="en-MY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 smtClean="0">
                          <a:effectLst/>
                        </a:rPr>
                        <a:t>928,041</a:t>
                      </a:r>
                      <a:endParaRPr lang="en-M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18.12%</a:t>
                      </a:r>
                      <a:endParaRPr lang="en-MY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50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Non-Success</a:t>
                      </a:r>
                      <a:r>
                        <a:rPr lang="en-US" sz="1400" b="1" baseline="0" dirty="0" smtClean="0"/>
                        <a:t> Definition:</a:t>
                      </a:r>
                      <a:endParaRPr lang="en-MY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400" baseline="0" dirty="0" smtClean="0"/>
                        <a:t>Sample of customers who do not match with </a:t>
                      </a:r>
                      <a:r>
                        <a:rPr lang="en-US" sz="1400" baseline="0" dirty="0" err="1" smtClean="0"/>
                        <a:t>i</a:t>
                      </a:r>
                      <a:r>
                        <a:rPr lang="en-US" sz="1400" baseline="0" dirty="0" smtClean="0"/>
                        <a:t>-property data</a:t>
                      </a:r>
                      <a:endParaRPr lang="en-MY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03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Prediction Data:</a:t>
                      </a:r>
                      <a:endParaRPr lang="en-MY" sz="1400" b="1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en-MY" sz="1400" dirty="0" smtClean="0"/>
                        <a:t>Customer</a:t>
                      </a:r>
                      <a:r>
                        <a:rPr lang="en-MY" sz="1400" baseline="0" dirty="0" smtClean="0"/>
                        <a:t> Data in </a:t>
                      </a:r>
                      <a:r>
                        <a:rPr lang="en-MY" sz="1400" baseline="0" dirty="0" err="1" smtClean="0"/>
                        <a:t>Klang</a:t>
                      </a:r>
                      <a:r>
                        <a:rPr lang="en-MY" sz="1400" baseline="0" dirty="0" smtClean="0"/>
                        <a:t> Valley (5M) from Customer Address Table</a:t>
                      </a:r>
                      <a:endParaRPr lang="en-MY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482719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1263334" y="3800434"/>
            <a:ext cx="5427972" cy="839187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en-MY" b="1" dirty="0">
                <a:solidFill>
                  <a:sysClr val="windowText" lastClr="000000"/>
                </a:solidFill>
              </a:rPr>
              <a:t>Customer Data</a:t>
            </a:r>
          </a:p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en-MY" dirty="0">
                <a:solidFill>
                  <a:sysClr val="windowText" lastClr="000000"/>
                </a:solidFill>
              </a:rPr>
              <a:t>n = 5,122,775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50786" y="4730740"/>
            <a:ext cx="4040522" cy="8448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en-MY" b="1" dirty="0">
                <a:solidFill>
                  <a:sysClr val="windowText" lastClr="000000"/>
                </a:solidFill>
              </a:rPr>
              <a:t>Returns match</a:t>
            </a:r>
          </a:p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en-MY" dirty="0">
                <a:solidFill>
                  <a:sysClr val="windowText" lastClr="000000"/>
                </a:solidFill>
              </a:rPr>
              <a:t>n = 4,194,734</a:t>
            </a:r>
          </a:p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en-MY" dirty="0">
                <a:solidFill>
                  <a:sysClr val="windowText" lastClr="000000"/>
                </a:solidFill>
              </a:rPr>
              <a:t>81.88%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63304" y="4736402"/>
            <a:ext cx="1307793" cy="839188"/>
          </a:xfrm>
          <a:prstGeom prst="roundRect">
            <a:avLst/>
          </a:prstGeom>
          <a:pattFill prst="wdDnDiag">
            <a:fgClr>
              <a:schemeClr val="bg1">
                <a:lumMod val="50000"/>
              </a:schemeClr>
            </a:fgClr>
            <a:bgClr>
              <a:srgbClr val="FFC000"/>
            </a:bgClr>
          </a:patt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89050">
              <a:spcBef>
                <a:spcPct val="0"/>
              </a:spcBef>
              <a:spcAft>
                <a:spcPct val="35000"/>
              </a:spcAft>
            </a:pPr>
            <a:endParaRPr lang="en-MY" sz="1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82793" y="5666709"/>
            <a:ext cx="3108514" cy="8448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pt-BR" b="1" dirty="0" smtClean="0">
                <a:solidFill>
                  <a:sysClr val="windowText" lastClr="000000"/>
                </a:solidFill>
              </a:rPr>
              <a:t>Retails</a:t>
            </a:r>
            <a:endParaRPr lang="pt-BR" b="1" dirty="0">
              <a:solidFill>
                <a:sysClr val="windowText" lastClr="000000"/>
              </a:solidFill>
            </a:endParaRPr>
          </a:p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solidFill>
                  <a:sysClr val="windowText" lastClr="000000"/>
                </a:solidFill>
              </a:rPr>
              <a:t>n = 3,108,002 </a:t>
            </a:r>
          </a:p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pt-BR" dirty="0">
                <a:solidFill>
                  <a:sysClr val="windowText" lastClr="000000"/>
                </a:solidFill>
              </a:rPr>
              <a:t>(74.09%)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651378" y="5667716"/>
            <a:ext cx="795207" cy="8448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</a:pPr>
            <a:r>
              <a:rPr lang="pt-BR" sz="1200" dirty="0" smtClean="0">
                <a:solidFill>
                  <a:sysClr val="windowText" lastClr="000000"/>
                </a:solidFill>
              </a:rPr>
              <a:t>Non-retails</a:t>
            </a:r>
            <a:endParaRPr lang="pt-BR" sz="1200" dirty="0">
              <a:solidFill>
                <a:sysClr val="windowText" lastClr="0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06929" y="6538912"/>
            <a:ext cx="6841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MY" sz="1200" dirty="0" smtClean="0"/>
              <a:t>25.91%</a:t>
            </a:r>
            <a:endParaRPr lang="en-MY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613027" y="5253396"/>
            <a:ext cx="715762" cy="276999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MY" dirty="0"/>
              <a:t>18.12%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96713" y="3938285"/>
            <a:ext cx="327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5 Mil customer data extracted from database to serve as the base</a:t>
            </a:r>
            <a:endParaRPr lang="en-MY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6713" y="4776122"/>
            <a:ext cx="327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Out of 5 Mil, 4.2Mil returns a result (returns a price for their property)</a:t>
            </a:r>
            <a:endParaRPr lang="en-MY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496712" y="5833130"/>
            <a:ext cx="327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smtClean="0"/>
              <a:t>Out of 4.2 Mil,3.1 Mil are retail customers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28587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3s7zvj8wvneTHbTDb.Bc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pt-template_inter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-Template_external" id="{25F9B2DA-ED11-4B3F-8473-A548FEC6E2DC}" vid="{B6DBA1B7-5F3F-4490-AFBA-2193B30C3EA8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GayaPro Simple - Bright Yellow">
  <a:themeElements>
    <a:clrScheme name="SIMPLICITY - bright yellow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FFC800"/>
      </a:accent1>
      <a:accent2>
        <a:srgbClr val="C0C0C8"/>
      </a:accent2>
      <a:accent3>
        <a:srgbClr val="FFC800"/>
      </a:accent3>
      <a:accent4>
        <a:srgbClr val="FFC800"/>
      </a:accent4>
      <a:accent5>
        <a:srgbClr val="FFC800"/>
      </a:accent5>
      <a:accent6>
        <a:srgbClr val="FFC800"/>
      </a:accent6>
      <a:hlink>
        <a:srgbClr val="FFC800"/>
      </a:hlink>
      <a:folHlink>
        <a:srgbClr val="C0C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GayaPro Simple - Bright Yellow">
  <a:themeElements>
    <a:clrScheme name="SIMPLICITY - bright yellow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FFC800"/>
      </a:accent1>
      <a:accent2>
        <a:srgbClr val="C0C0C8"/>
      </a:accent2>
      <a:accent3>
        <a:srgbClr val="FFC800"/>
      </a:accent3>
      <a:accent4>
        <a:srgbClr val="FFC800"/>
      </a:accent4>
      <a:accent5>
        <a:srgbClr val="FFC800"/>
      </a:accent5>
      <a:accent6>
        <a:srgbClr val="FFC800"/>
      </a:accent6>
      <a:hlink>
        <a:srgbClr val="FFC800"/>
      </a:hlink>
      <a:folHlink>
        <a:srgbClr val="C0C0C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24157</TotalTime>
  <Words>3470</Words>
  <Application>Microsoft Office PowerPoint</Application>
  <PresentationFormat>Widescreen</PresentationFormat>
  <Paragraphs>1126</Paragraphs>
  <Slides>43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ＭＳ Ｐゴシック</vt:lpstr>
      <vt:lpstr>Arial</vt:lpstr>
      <vt:lpstr>Calibri</vt:lpstr>
      <vt:lpstr>Calibri Light</vt:lpstr>
      <vt:lpstr>KievitOT-Medium</vt:lpstr>
      <vt:lpstr>Open Sans</vt:lpstr>
      <vt:lpstr>Roboto Condensed</vt:lpstr>
      <vt:lpstr>Trebuchet MS</vt:lpstr>
      <vt:lpstr>Wingdings</vt:lpstr>
      <vt:lpstr>ppt-template_internal</vt:lpstr>
      <vt:lpstr>Custom Design</vt:lpstr>
      <vt:lpstr>1_GayaPro Simple - Bright Yellow</vt:lpstr>
      <vt:lpstr>2_GayaPro Simple - Bright Yellow</vt:lpstr>
      <vt:lpstr>think-cell Slide</vt:lpstr>
      <vt:lpstr>i-Property Web Scrapping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MAIN TITLE HERE</dc:title>
  <dc:creator>shereena m saini</dc:creator>
  <cp:lastModifiedBy>Nik Faiz Afiq Bin Nik Ab Rahman</cp:lastModifiedBy>
  <cp:revision>446</cp:revision>
  <dcterms:created xsi:type="dcterms:W3CDTF">2020-06-24T12:12:39Z</dcterms:created>
  <dcterms:modified xsi:type="dcterms:W3CDTF">2021-12-21T02:43:02Z</dcterms:modified>
</cp:coreProperties>
</file>